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702" r:id="rId4"/>
    <p:sldMasterId id="2147483716" r:id="rId5"/>
  </p:sldMasterIdLst>
  <p:notesMasterIdLst>
    <p:notesMasterId r:id="rId38"/>
  </p:notesMasterIdLst>
  <p:sldIdLst>
    <p:sldId id="413" r:id="rId6"/>
    <p:sldId id="293" r:id="rId7"/>
    <p:sldId id="257" r:id="rId8"/>
    <p:sldId id="517" r:id="rId9"/>
    <p:sldId id="311" r:id="rId10"/>
    <p:sldId id="628" r:id="rId11"/>
    <p:sldId id="627" r:id="rId12"/>
    <p:sldId id="652" r:id="rId13"/>
    <p:sldId id="658" r:id="rId14"/>
    <p:sldId id="645" r:id="rId15"/>
    <p:sldId id="649" r:id="rId16"/>
    <p:sldId id="647" r:id="rId17"/>
    <p:sldId id="644" r:id="rId18"/>
    <p:sldId id="268" r:id="rId19"/>
    <p:sldId id="347" r:id="rId20"/>
    <p:sldId id="398" r:id="rId21"/>
    <p:sldId id="610" r:id="rId22"/>
    <p:sldId id="527" r:id="rId23"/>
    <p:sldId id="623" r:id="rId24"/>
    <p:sldId id="568" r:id="rId25"/>
    <p:sldId id="624" r:id="rId26"/>
    <p:sldId id="531" r:id="rId27"/>
    <p:sldId id="536" r:id="rId28"/>
    <p:sldId id="266" r:id="rId29"/>
    <p:sldId id="643" r:id="rId30"/>
    <p:sldId id="655" r:id="rId31"/>
    <p:sldId id="656" r:id="rId32"/>
    <p:sldId id="657" r:id="rId33"/>
    <p:sldId id="291" r:id="rId34"/>
    <p:sldId id="292" r:id="rId35"/>
    <p:sldId id="322" r:id="rId36"/>
    <p:sldId id="27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D4F0FE"/>
    <a:srgbClr val="F57A23"/>
    <a:srgbClr val="4DB749"/>
    <a:srgbClr val="F57921"/>
    <a:srgbClr val="FBB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0ABF9-66BE-3045-9C1E-99137405B0B5}" type="doc">
      <dgm:prSet loTypeId="urn:microsoft.com/office/officeart/2009/layout/Reverse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C18442F-7052-C945-A3FF-1CE74E9EA352}">
      <dgm:prSet phldrT="[Text]" custT="1"/>
      <dgm:spPr/>
      <dgm:t>
        <a:bodyPr/>
        <a:lstStyle/>
        <a:p>
          <a:r>
            <a:rPr lang="en-US" sz="2700" dirty="0">
              <a:solidFill>
                <a:srgbClr val="4DB749"/>
              </a:solidFill>
            </a:rPr>
            <a:t>Preventive Measures</a:t>
          </a:r>
        </a:p>
        <a:p>
          <a:r>
            <a:rPr lang="en-US" sz="2200" dirty="0"/>
            <a:t>- Prevent occurrence of OOSCY using CCT and strategic scholarship</a:t>
          </a:r>
        </a:p>
        <a:p>
          <a:endParaRPr lang="en-US" sz="2700" dirty="0"/>
        </a:p>
      </dgm:t>
    </dgm:pt>
    <dgm:pt modelId="{81FD9906-701A-524A-B018-DBC5802B0278}" type="parTrans" cxnId="{BFBB3E1A-5EED-704F-8D80-F883CA720C03}">
      <dgm:prSet/>
      <dgm:spPr/>
      <dgm:t>
        <a:bodyPr/>
        <a:lstStyle/>
        <a:p>
          <a:endParaRPr lang="en-US"/>
        </a:p>
      </dgm:t>
    </dgm:pt>
    <dgm:pt modelId="{C5615F48-BDB5-AD4D-BBEB-ACD341E53381}" type="sibTrans" cxnId="{BFBB3E1A-5EED-704F-8D80-F883CA720C03}">
      <dgm:prSet/>
      <dgm:spPr/>
      <dgm:t>
        <a:bodyPr/>
        <a:lstStyle/>
        <a:p>
          <a:endParaRPr lang="en-US"/>
        </a:p>
      </dgm:t>
    </dgm:pt>
    <dgm:pt modelId="{C4EDAE15-6962-0346-A003-C5E2DFF7D552}">
      <dgm:prSet phldrT="[Text]" custT="1"/>
      <dgm:spPr/>
      <dgm:t>
        <a:bodyPr/>
        <a:lstStyle/>
        <a:p>
          <a:r>
            <a:rPr lang="en-US" sz="2800" dirty="0">
              <a:solidFill>
                <a:srgbClr val="FF0000"/>
              </a:solidFill>
            </a:rPr>
            <a:t>Corrective Measures</a:t>
          </a:r>
        </a:p>
        <a:p>
          <a:r>
            <a:rPr lang="en-US" sz="2200" dirty="0"/>
            <a:t>- Resolve OOSCY’s factors using area-based intervention</a:t>
          </a:r>
        </a:p>
        <a:p>
          <a:r>
            <a:rPr lang="en-US" sz="2200" dirty="0"/>
            <a:t>- Prevent recurrence of OOSCY</a:t>
          </a:r>
        </a:p>
      </dgm:t>
    </dgm:pt>
    <dgm:pt modelId="{430B1F6E-9B04-ED42-8730-F4AE8C83FA33}" type="parTrans" cxnId="{1F0B3F7D-19AE-924D-8135-1A03783C6F38}">
      <dgm:prSet/>
      <dgm:spPr/>
      <dgm:t>
        <a:bodyPr/>
        <a:lstStyle/>
        <a:p>
          <a:endParaRPr lang="en-US"/>
        </a:p>
      </dgm:t>
    </dgm:pt>
    <dgm:pt modelId="{EDC6DD4C-1456-C54B-95CA-0FED75879420}" type="sibTrans" cxnId="{1F0B3F7D-19AE-924D-8135-1A03783C6F38}">
      <dgm:prSet/>
      <dgm:spPr/>
      <dgm:t>
        <a:bodyPr/>
        <a:lstStyle/>
        <a:p>
          <a:endParaRPr lang="en-US"/>
        </a:p>
      </dgm:t>
    </dgm:pt>
    <dgm:pt modelId="{EC57699E-AE84-2546-BA96-0A36F946998F}" type="pres">
      <dgm:prSet presAssocID="{8D50ABF9-66BE-3045-9C1E-99137405B0B5}" presName="Name0" presStyleCnt="0">
        <dgm:presLayoutVars>
          <dgm:chMax val="2"/>
          <dgm:chPref val="2"/>
          <dgm:animLvl val="lvl"/>
        </dgm:presLayoutVars>
      </dgm:prSet>
      <dgm:spPr/>
    </dgm:pt>
    <dgm:pt modelId="{54F6331E-D23A-B149-A104-8B5D09D53522}" type="pres">
      <dgm:prSet presAssocID="{8D50ABF9-66BE-3045-9C1E-99137405B0B5}" presName="LeftText" presStyleLbl="revTx" presStyleIdx="0" presStyleCnt="0">
        <dgm:presLayoutVars>
          <dgm:bulletEnabled val="1"/>
        </dgm:presLayoutVars>
      </dgm:prSet>
      <dgm:spPr/>
    </dgm:pt>
    <dgm:pt modelId="{60FC0B7C-A753-3947-9D84-55CDE1D109A6}" type="pres">
      <dgm:prSet presAssocID="{8D50ABF9-66BE-3045-9C1E-99137405B0B5}" presName="LeftNode" presStyleLbl="bgImgPlace1" presStyleIdx="0" presStyleCnt="2" custScaleX="131647" custScaleY="111379" custLinFactNeighborX="-11115" custLinFactNeighborY="-1698">
        <dgm:presLayoutVars>
          <dgm:chMax val="2"/>
          <dgm:chPref val="2"/>
        </dgm:presLayoutVars>
      </dgm:prSet>
      <dgm:spPr/>
    </dgm:pt>
    <dgm:pt modelId="{A34FEFD8-33B6-3246-B248-6BD720A8D7F3}" type="pres">
      <dgm:prSet presAssocID="{8D50ABF9-66BE-3045-9C1E-99137405B0B5}" presName="RightText" presStyleLbl="revTx" presStyleIdx="0" presStyleCnt="0">
        <dgm:presLayoutVars>
          <dgm:bulletEnabled val="1"/>
        </dgm:presLayoutVars>
      </dgm:prSet>
      <dgm:spPr/>
    </dgm:pt>
    <dgm:pt modelId="{349D2D08-5A26-CD4E-8935-F624FC6D6787}" type="pres">
      <dgm:prSet presAssocID="{8D50ABF9-66BE-3045-9C1E-99137405B0B5}" presName="RightNode" presStyleLbl="bgImgPlace1" presStyleIdx="1" presStyleCnt="2" custScaleX="145921" custScaleY="110700" custLinFactNeighborX="7225" custLinFactNeighborY="-1698">
        <dgm:presLayoutVars>
          <dgm:chMax val="0"/>
          <dgm:chPref val="0"/>
        </dgm:presLayoutVars>
      </dgm:prSet>
      <dgm:spPr/>
    </dgm:pt>
    <dgm:pt modelId="{862A1235-F1B2-814C-B216-8025072FAC5D}" type="pres">
      <dgm:prSet presAssocID="{8D50ABF9-66BE-3045-9C1E-99137405B0B5}" presName="TopArrow" presStyleLbl="node1" presStyleIdx="0" presStyleCnt="2" custLinFactNeighborX="2174" custLinFactNeighborY="-1800"/>
      <dgm:spPr/>
    </dgm:pt>
    <dgm:pt modelId="{B2A34821-0BC3-7241-AE2C-A95B51438A8C}" type="pres">
      <dgm:prSet presAssocID="{8D50ABF9-66BE-3045-9C1E-99137405B0B5}" presName="BottomArrow" presStyleLbl="node1" presStyleIdx="1" presStyleCnt="2"/>
      <dgm:spPr>
        <a:solidFill>
          <a:srgbClr val="4DB749"/>
        </a:solidFill>
      </dgm:spPr>
    </dgm:pt>
  </dgm:ptLst>
  <dgm:cxnLst>
    <dgm:cxn modelId="{BFBB3E1A-5EED-704F-8D80-F883CA720C03}" srcId="{8D50ABF9-66BE-3045-9C1E-99137405B0B5}" destId="{6C18442F-7052-C945-A3FF-1CE74E9EA352}" srcOrd="0" destOrd="0" parTransId="{81FD9906-701A-524A-B018-DBC5802B0278}" sibTransId="{C5615F48-BDB5-AD4D-BBEB-ACD341E53381}"/>
    <dgm:cxn modelId="{B8805928-2722-FC4C-BF97-D824CBA1E2D4}" type="presOf" srcId="{6C18442F-7052-C945-A3FF-1CE74E9EA352}" destId="{54F6331E-D23A-B149-A104-8B5D09D53522}" srcOrd="0" destOrd="0" presId="urn:microsoft.com/office/officeart/2009/layout/ReverseList"/>
    <dgm:cxn modelId="{397DA140-125C-5648-8038-C673071CD081}" type="presOf" srcId="{C4EDAE15-6962-0346-A003-C5E2DFF7D552}" destId="{349D2D08-5A26-CD4E-8935-F624FC6D6787}" srcOrd="1" destOrd="0" presId="urn:microsoft.com/office/officeart/2009/layout/ReverseList"/>
    <dgm:cxn modelId="{1F0B3F7D-19AE-924D-8135-1A03783C6F38}" srcId="{8D50ABF9-66BE-3045-9C1E-99137405B0B5}" destId="{C4EDAE15-6962-0346-A003-C5E2DFF7D552}" srcOrd="1" destOrd="0" parTransId="{430B1F6E-9B04-ED42-8730-F4AE8C83FA33}" sibTransId="{EDC6DD4C-1456-C54B-95CA-0FED75879420}"/>
    <dgm:cxn modelId="{AF443091-BD96-124B-AD56-72B2193AE843}" type="presOf" srcId="{6C18442F-7052-C945-A3FF-1CE74E9EA352}" destId="{60FC0B7C-A753-3947-9D84-55CDE1D109A6}" srcOrd="1" destOrd="0" presId="urn:microsoft.com/office/officeart/2009/layout/ReverseList"/>
    <dgm:cxn modelId="{04FE50D1-1242-DD46-8748-D593F4CA9038}" type="presOf" srcId="{8D50ABF9-66BE-3045-9C1E-99137405B0B5}" destId="{EC57699E-AE84-2546-BA96-0A36F946998F}" srcOrd="0" destOrd="0" presId="urn:microsoft.com/office/officeart/2009/layout/ReverseList"/>
    <dgm:cxn modelId="{579ED6E0-B32B-A144-9070-486ACF6C22A4}" type="presOf" srcId="{C4EDAE15-6962-0346-A003-C5E2DFF7D552}" destId="{A34FEFD8-33B6-3246-B248-6BD720A8D7F3}" srcOrd="0" destOrd="0" presId="urn:microsoft.com/office/officeart/2009/layout/ReverseList"/>
    <dgm:cxn modelId="{B76A0319-A7DB-7C43-B924-F356587402D5}" type="presParOf" srcId="{EC57699E-AE84-2546-BA96-0A36F946998F}" destId="{54F6331E-D23A-B149-A104-8B5D09D53522}" srcOrd="0" destOrd="0" presId="urn:microsoft.com/office/officeart/2009/layout/ReverseList"/>
    <dgm:cxn modelId="{8813F5D5-0337-7F4C-99D1-1FE6E77D2E90}" type="presParOf" srcId="{EC57699E-AE84-2546-BA96-0A36F946998F}" destId="{60FC0B7C-A753-3947-9D84-55CDE1D109A6}" srcOrd="1" destOrd="0" presId="urn:microsoft.com/office/officeart/2009/layout/ReverseList"/>
    <dgm:cxn modelId="{30D46799-C548-5B4D-BA03-A036CC5C0806}" type="presParOf" srcId="{EC57699E-AE84-2546-BA96-0A36F946998F}" destId="{A34FEFD8-33B6-3246-B248-6BD720A8D7F3}" srcOrd="2" destOrd="0" presId="urn:microsoft.com/office/officeart/2009/layout/ReverseList"/>
    <dgm:cxn modelId="{9F727810-E48E-C048-B669-F0636A75C15F}" type="presParOf" srcId="{EC57699E-AE84-2546-BA96-0A36F946998F}" destId="{349D2D08-5A26-CD4E-8935-F624FC6D6787}" srcOrd="3" destOrd="0" presId="urn:microsoft.com/office/officeart/2009/layout/ReverseList"/>
    <dgm:cxn modelId="{F75C3D9A-E97C-DB47-A007-D7BABE1DC670}" type="presParOf" srcId="{EC57699E-AE84-2546-BA96-0A36F946998F}" destId="{862A1235-F1B2-814C-B216-8025072FAC5D}" srcOrd="4" destOrd="0" presId="urn:microsoft.com/office/officeart/2009/layout/ReverseList"/>
    <dgm:cxn modelId="{9AB4CF7F-6A5C-2346-81F7-92EAAA7111C3}" type="presParOf" srcId="{EC57699E-AE84-2546-BA96-0A36F946998F}" destId="{B2A34821-0BC3-7241-AE2C-A95B51438A8C}" srcOrd="5" destOrd="0" presId="urn:microsoft.com/office/officeart/2009/layout/ReverseList"/>
  </dgm:cxnLst>
  <dgm:bg>
    <a:blipFill>
      <a:blip xmlns:r="http://schemas.openxmlformats.org/officeDocument/2006/relationships" r:embed="rId1" cstate="print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C0B7C-A753-3947-9D84-55CDE1D109A6}">
      <dsp:nvSpPr>
        <dsp:cNvPr id="0" name=""/>
        <dsp:cNvSpPr/>
      </dsp:nvSpPr>
      <dsp:spPr>
        <a:xfrm rot="16200000">
          <a:off x="1004134" y="1177356"/>
          <a:ext cx="3657080" cy="264154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71450" rIns="154305" bIns="17145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4DB749"/>
              </a:solidFill>
            </a:rPr>
            <a:t>Preventive Measures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- Prevent occurrence of OOSCY using CCT and strategic scholarship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 rot="5400000">
        <a:off x="1640873" y="798564"/>
        <a:ext cx="2512576" cy="3399134"/>
      </dsp:txXfrm>
    </dsp:sp>
    <dsp:sp modelId="{349D2D08-5A26-CD4E-8935-F624FC6D6787}">
      <dsp:nvSpPr>
        <dsp:cNvPr id="0" name=""/>
        <dsp:cNvSpPr/>
      </dsp:nvSpPr>
      <dsp:spPr>
        <a:xfrm rot="5400000">
          <a:off x="3480934" y="1034149"/>
          <a:ext cx="3634785" cy="292796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77800" rIns="106680" bIns="1778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0000"/>
              </a:solidFill>
            </a:rPr>
            <a:t>Corrective Measures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- Resolve OOSCY’s factors using area-based intervention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- Prevent recurrence of OOSCY</a:t>
          </a:r>
        </a:p>
      </dsp:txBody>
      <dsp:txXfrm rot="-5400000">
        <a:off x="3834346" y="823695"/>
        <a:ext cx="2785005" cy="3348871"/>
      </dsp:txXfrm>
    </dsp:sp>
    <dsp:sp modelId="{862A1235-F1B2-814C-B216-8025072FAC5D}">
      <dsp:nvSpPr>
        <dsp:cNvPr id="0" name=""/>
        <dsp:cNvSpPr/>
      </dsp:nvSpPr>
      <dsp:spPr>
        <a:xfrm>
          <a:off x="3101099" y="-37755"/>
          <a:ext cx="2097652" cy="209755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34821-0BC3-7241-AE2C-A95B51438A8C}">
      <dsp:nvSpPr>
        <dsp:cNvPr id="0" name=""/>
        <dsp:cNvSpPr/>
      </dsp:nvSpPr>
      <dsp:spPr>
        <a:xfrm rot="10800000">
          <a:off x="3055496" y="3009707"/>
          <a:ext cx="2097652" cy="209755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4DB74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7301D-49BB-4D01-B00B-2CA03F537600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C9CF5-0969-4B1C-BE70-05A280F99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9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172F1-BA6E-064F-BC75-3BE51EC8BD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83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43F-644B-4934-A8DE-F599F5B7ED4F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3CC8-29C4-4E35-8C20-611581EE3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4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43F-644B-4934-A8DE-F599F5B7ED4F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3CC8-29C4-4E35-8C20-611581EE3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43F-644B-4934-A8DE-F599F5B7ED4F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3CC8-29C4-4E35-8C20-611581EE3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77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280150"/>
            <a:ext cx="404283" cy="365125"/>
          </a:xfrm>
        </p:spPr>
        <p:txBody>
          <a:bodyPr/>
          <a:lstStyle/>
          <a:p>
            <a:fld id="{74E27454-BA46-5447-AC21-804B48FD10CE}" type="slidenum">
              <a:rPr lang="th-TH" smtClean="0"/>
              <a:t>‹#›</a:t>
            </a:fld>
            <a:endParaRPr lang="th-TH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413"/>
            <a:ext cx="8042020" cy="103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รูปภาพ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7883" y="298309"/>
            <a:ext cx="520581" cy="5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92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0872D2"/>
                </a:solidFill>
              </a:defRPr>
            </a:lvl1pPr>
          </a:lstStyle>
          <a:p>
            <a:fld id="{303BA782-DD88-4A68-8B7B-7614DF93D191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517822-A138-46F0-AFB2-21918DE4DBF1}"/>
              </a:ext>
            </a:extLst>
          </p:cNvPr>
          <p:cNvGrpSpPr/>
          <p:nvPr userDrawn="1"/>
        </p:nvGrpSpPr>
        <p:grpSpPr>
          <a:xfrm>
            <a:off x="0" y="6715177"/>
            <a:ext cx="9173527" cy="142847"/>
            <a:chOff x="3742535" y="6705601"/>
            <a:chExt cx="5430992" cy="1617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32CF64-1899-4B5B-A8D0-4771D3C835FC}"/>
                </a:ext>
              </a:extLst>
            </p:cNvPr>
            <p:cNvSpPr/>
            <p:nvPr/>
          </p:nvSpPr>
          <p:spPr>
            <a:xfrm>
              <a:off x="3742535" y="6705601"/>
              <a:ext cx="1872000" cy="161778"/>
            </a:xfrm>
            <a:prstGeom prst="rect">
              <a:avLst/>
            </a:prstGeom>
            <a:solidFill>
              <a:srgbClr val="2CB6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279D23-C238-45FB-9764-40A1A64AFF99}"/>
                </a:ext>
              </a:extLst>
            </p:cNvPr>
            <p:cNvSpPr/>
            <p:nvPr/>
          </p:nvSpPr>
          <p:spPr>
            <a:xfrm>
              <a:off x="5613464" y="6705612"/>
              <a:ext cx="1872000" cy="161778"/>
            </a:xfrm>
            <a:prstGeom prst="rect">
              <a:avLst/>
            </a:prstGeom>
            <a:solidFill>
              <a:srgbClr val="80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DBD73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ABB834-2A8F-42A1-9B54-B195675967CF}"/>
                </a:ext>
              </a:extLst>
            </p:cNvPr>
            <p:cNvSpPr/>
            <p:nvPr/>
          </p:nvSpPr>
          <p:spPr>
            <a:xfrm>
              <a:off x="7481527" y="6705601"/>
              <a:ext cx="1692000" cy="161778"/>
            </a:xfrm>
            <a:prstGeom prst="rect">
              <a:avLst/>
            </a:prstGeom>
            <a:solidFill>
              <a:srgbClr val="2CB6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รูปภาพ 3">
            <a:extLst>
              <a:ext uri="{FF2B5EF4-FFF2-40B4-BE49-F238E27FC236}">
                <a16:creationId xmlns:a16="http://schemas.microsoft.com/office/drawing/2014/main" id="{B420E6D0-B8E2-4E26-ADAA-C85B48E3EE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7883" y="298309"/>
            <a:ext cx="520581" cy="579158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04E52AD8-F4F4-4744-BFEA-F7A539F338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956376" cy="937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99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397E-848B-4D19-B410-D4E5441D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A836-C343-41EF-A91E-BAA46BFD8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21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397E-848B-4D19-B410-D4E5441D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A836-C343-41EF-A91E-BAA46BFD8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04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397E-848B-4D19-B410-D4E5441D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A836-C343-41EF-A91E-BAA46BFD8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65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397E-848B-4D19-B410-D4E5441D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A836-C343-41EF-A91E-BAA46BFD8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95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397E-848B-4D19-B410-D4E5441D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A836-C343-41EF-A91E-BAA46BFD8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66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397E-848B-4D19-B410-D4E5441D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A836-C343-41EF-A91E-BAA46BFD8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3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43F-644B-4934-A8DE-F599F5B7ED4F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3CC8-29C4-4E35-8C20-611581EE3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84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397E-848B-4D19-B410-D4E5441D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A836-C343-41EF-A91E-BAA46BFD8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1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397E-848B-4D19-B410-D4E5441D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A836-C343-41EF-A91E-BAA46BFD8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94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397E-848B-4D19-B410-D4E5441D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A836-C343-41EF-A91E-BAA46BFD8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40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397E-848B-4D19-B410-D4E5441D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A836-C343-41EF-A91E-BAA46BFD8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63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397E-848B-4D19-B410-D4E5441D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A836-C343-41EF-A91E-BAA46BFD8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19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2400" b="0" i="0">
                <a:solidFill>
                  <a:srgbClr val="00A6B6"/>
                </a:solidFill>
                <a:latin typeface="Museo Sans 500"/>
                <a:cs typeface="Museo Sans 50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053038"/>
          </a:xfrm>
        </p:spPr>
        <p:txBody>
          <a:bodyPr/>
          <a:lstStyle>
            <a:lvl1pPr>
              <a:buClr>
                <a:srgbClr val="00A6B6"/>
              </a:buClr>
              <a:buFont typeface="Wingdings" pitchFamily="2" charset="2"/>
              <a:buChar char="§"/>
              <a:defRPr sz="2000" b="0" i="0">
                <a:solidFill>
                  <a:srgbClr val="313231"/>
                </a:solidFill>
                <a:latin typeface="Museo Slab 300"/>
                <a:cs typeface="Museo Slab 300"/>
              </a:defRPr>
            </a:lvl1pPr>
            <a:lvl2pPr>
              <a:buClr>
                <a:srgbClr val="00A6B6"/>
              </a:buClr>
              <a:buFont typeface="Wingdings" pitchFamily="2" charset="2"/>
              <a:buChar char="§"/>
              <a:defRPr sz="1800" b="0" i="0">
                <a:solidFill>
                  <a:srgbClr val="313231"/>
                </a:solidFill>
                <a:latin typeface="Museo Slab 300"/>
                <a:cs typeface="Museo Slab 300"/>
              </a:defRPr>
            </a:lvl2pPr>
            <a:lvl3pPr>
              <a:buClr>
                <a:srgbClr val="00A6B6"/>
              </a:buClr>
              <a:buFont typeface="Wingdings" pitchFamily="2" charset="2"/>
              <a:buChar char="§"/>
              <a:defRPr sz="1600" b="0" i="0">
                <a:solidFill>
                  <a:srgbClr val="313231"/>
                </a:solidFill>
                <a:latin typeface="Museo Slab 300"/>
                <a:cs typeface="Museo Slab 300"/>
              </a:defRPr>
            </a:lvl3pPr>
            <a:lvl4pPr>
              <a:buClr>
                <a:srgbClr val="00A6B6"/>
              </a:buClr>
              <a:buFont typeface="Wingdings" pitchFamily="2" charset="2"/>
              <a:buChar char="§"/>
              <a:defRPr sz="1400" b="0" i="0">
                <a:solidFill>
                  <a:srgbClr val="313231"/>
                </a:solidFill>
                <a:latin typeface="Museo Slab 300"/>
                <a:cs typeface="Museo Slab 300"/>
              </a:defRPr>
            </a:lvl4pPr>
            <a:lvl5pPr>
              <a:buClr>
                <a:srgbClr val="00A6B6"/>
              </a:buClr>
              <a:buFont typeface="Wingdings" pitchFamily="2" charset="2"/>
              <a:buChar char="§"/>
              <a:defRPr sz="1200" b="0" i="0">
                <a:solidFill>
                  <a:srgbClr val="313231"/>
                </a:solidFill>
                <a:latin typeface="Museo Slab 300"/>
                <a:cs typeface="Museo Slab 3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24000"/>
            <a:ext cx="8229600" cy="609600"/>
          </a:xfrm>
        </p:spPr>
        <p:txBody>
          <a:bodyPr/>
          <a:lstStyle>
            <a:lvl1pPr>
              <a:buNone/>
              <a:defRPr sz="2200" b="1" baseline="0">
                <a:solidFill>
                  <a:srgbClr val="313231"/>
                </a:solidFill>
              </a:defRPr>
            </a:lvl1pPr>
          </a:lstStyle>
          <a:p>
            <a:pPr lvl="0"/>
            <a:r>
              <a:rPr lang="en-US" dirty="0"/>
              <a:t>Click to edit main sentence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3541" y="63363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fld id="{2459FD92-E8AB-4F86-BA9A-090210CAFD7B}" type="slidenum">
              <a:rPr lang="en-US" smtClean="0"/>
              <a:pPr/>
              <a:t>‹#›</a:t>
            </a:fld>
            <a:r>
              <a:rPr lang="en-US"/>
              <a:t> | </a:t>
            </a:r>
            <a:r>
              <a:rPr lang="en-US">
                <a:solidFill>
                  <a:srgbClr val="E32726"/>
                </a:solidFill>
                <a:latin typeface="Museo Sans 700"/>
                <a:cs typeface="Museo Sans 700"/>
              </a:rPr>
              <a:t>R4D.org</a:t>
            </a:r>
            <a:endParaRPr lang="en-US" dirty="0">
              <a:solidFill>
                <a:srgbClr val="E32726"/>
              </a:solidFill>
              <a:latin typeface="Museo Sans 700"/>
              <a:cs typeface="Museo Sans 700"/>
            </a:endParaRPr>
          </a:p>
        </p:txBody>
      </p:sp>
    </p:spTree>
    <p:extLst>
      <p:ext uri="{BB962C8B-B14F-4D97-AF65-F5344CB8AC3E}">
        <p14:creationId xmlns:p14="http://schemas.microsoft.com/office/powerpoint/2010/main" val="3771538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3">
            <a:extLst>
              <a:ext uri="{FF2B5EF4-FFF2-40B4-BE49-F238E27FC236}">
                <a16:creationId xmlns:a16="http://schemas.microsoft.com/office/drawing/2014/main" id="{E3DDCC28-DA56-3C40-8F97-4F61FA1661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8013" y="298450"/>
            <a:ext cx="520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6">
            <a:extLst>
              <a:ext uri="{FF2B5EF4-FFF2-40B4-BE49-F238E27FC236}">
                <a16:creationId xmlns:a16="http://schemas.microsoft.com/office/drawing/2014/main" id="{CE1EAD15-963E-4145-96B5-DE5CFE7AE09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15125"/>
            <a:ext cx="9174163" cy="142875"/>
            <a:chOff x="3742535" y="6705601"/>
            <a:chExt cx="5430992" cy="161789"/>
          </a:xfrm>
        </p:grpSpPr>
        <p:sp>
          <p:nvSpPr>
            <p:cNvPr id="4" name="Rectangle 7">
              <a:extLst>
                <a:ext uri="{FF2B5EF4-FFF2-40B4-BE49-F238E27FC236}">
                  <a16:creationId xmlns:a16="http://schemas.microsoft.com/office/drawing/2014/main" id="{C012D25F-C283-FF4E-B390-D72077393C09}"/>
                </a:ext>
              </a:extLst>
            </p:cNvPr>
            <p:cNvSpPr/>
            <p:nvPr/>
          </p:nvSpPr>
          <p:spPr>
            <a:xfrm>
              <a:off x="3742535" y="6705601"/>
              <a:ext cx="1872043" cy="161789"/>
            </a:xfrm>
            <a:prstGeom prst="rect">
              <a:avLst/>
            </a:prstGeom>
            <a:solidFill>
              <a:srgbClr val="008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6302892-A8BF-2542-8907-70A9C3901A55}"/>
                </a:ext>
              </a:extLst>
            </p:cNvPr>
            <p:cNvSpPr/>
            <p:nvPr/>
          </p:nvSpPr>
          <p:spPr>
            <a:xfrm>
              <a:off x="5613638" y="6705601"/>
              <a:ext cx="1872043" cy="161789"/>
            </a:xfrm>
            <a:prstGeom prst="rect">
              <a:avLst/>
            </a:prstGeom>
            <a:solidFill>
              <a:srgbClr val="5DB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5DBD73"/>
                </a:solidFill>
              </a:endParaRPr>
            </a:p>
          </p:txBody>
        </p:sp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63EFDC21-3DC1-E049-9531-05D5B5A218FD}"/>
                </a:ext>
              </a:extLst>
            </p:cNvPr>
            <p:cNvSpPr/>
            <p:nvPr/>
          </p:nvSpPr>
          <p:spPr>
            <a:xfrm>
              <a:off x="7481922" y="6705601"/>
              <a:ext cx="1691605" cy="161789"/>
            </a:xfrm>
            <a:prstGeom prst="rect">
              <a:avLst/>
            </a:prstGeom>
            <a:solidFill>
              <a:srgbClr val="008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7" name="รูปภาพ 11">
            <a:extLst>
              <a:ext uri="{FF2B5EF4-FFF2-40B4-BE49-F238E27FC236}">
                <a16:creationId xmlns:a16="http://schemas.microsoft.com/office/drawing/2014/main" id="{B9290E9A-03B6-A24F-890E-65FADC773B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6350" y="0"/>
            <a:ext cx="65833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11525B4-4F00-CC4F-A79B-0447E3DF38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81AD-EEDD-AC43-8E67-4992FFA0E1B9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314661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0962166-1695-4D64-8A1F-274D409D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5380" y="6278585"/>
            <a:ext cx="471462" cy="365125"/>
          </a:xfrm>
        </p:spPr>
        <p:txBody>
          <a:bodyPr/>
          <a:lstStyle>
            <a:lvl1pPr>
              <a:defRPr b="1">
                <a:solidFill>
                  <a:srgbClr val="0872D2"/>
                </a:solidFill>
              </a:defRPr>
            </a:lvl1pPr>
          </a:lstStyle>
          <a:p>
            <a:fld id="{303BA782-DD88-4A68-8B7B-7614DF93D191}" type="slidenum">
              <a:rPr lang="th-TH" smtClean="0"/>
              <a:pPr/>
              <a:t>‹#›</a:t>
            </a:fld>
            <a:endParaRPr lang="th-TH" dirty="0"/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136B6C48-F5C3-456C-8273-B6FCC78CC635}"/>
              </a:ext>
            </a:extLst>
          </p:cNvPr>
          <p:cNvGrpSpPr/>
          <p:nvPr userDrawn="1"/>
        </p:nvGrpSpPr>
        <p:grpSpPr>
          <a:xfrm>
            <a:off x="0" y="6715177"/>
            <a:ext cx="9173527" cy="142847"/>
            <a:chOff x="3742535" y="6705601"/>
            <a:chExt cx="5430992" cy="161789"/>
          </a:xfrm>
        </p:grpSpPr>
        <p:sp>
          <p:nvSpPr>
            <p:cNvPr id="4" name="Rectangle 7">
              <a:extLst>
                <a:ext uri="{FF2B5EF4-FFF2-40B4-BE49-F238E27FC236}">
                  <a16:creationId xmlns:a16="http://schemas.microsoft.com/office/drawing/2014/main" id="{87F52C67-016A-4BE4-867F-27178871524A}"/>
                </a:ext>
              </a:extLst>
            </p:cNvPr>
            <p:cNvSpPr/>
            <p:nvPr/>
          </p:nvSpPr>
          <p:spPr>
            <a:xfrm>
              <a:off x="3742535" y="6705601"/>
              <a:ext cx="1872000" cy="161778"/>
            </a:xfrm>
            <a:prstGeom prst="rect">
              <a:avLst/>
            </a:prstGeom>
            <a:solidFill>
              <a:srgbClr val="2CB6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5D085584-A7A1-4B59-86A9-C4A56DF04CBE}"/>
                </a:ext>
              </a:extLst>
            </p:cNvPr>
            <p:cNvSpPr/>
            <p:nvPr/>
          </p:nvSpPr>
          <p:spPr>
            <a:xfrm>
              <a:off x="5613464" y="6705612"/>
              <a:ext cx="1872000" cy="161778"/>
            </a:xfrm>
            <a:prstGeom prst="rect">
              <a:avLst/>
            </a:prstGeom>
            <a:solidFill>
              <a:srgbClr val="80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DBD73"/>
                </a:solidFill>
              </a:endParaRPr>
            </a:p>
          </p:txBody>
        </p:sp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A56A9B48-B813-456D-B427-E3414F1DA5E4}"/>
                </a:ext>
              </a:extLst>
            </p:cNvPr>
            <p:cNvSpPr/>
            <p:nvPr/>
          </p:nvSpPr>
          <p:spPr>
            <a:xfrm>
              <a:off x="7481527" y="6705601"/>
              <a:ext cx="1692000" cy="161778"/>
            </a:xfrm>
            <a:prstGeom prst="rect">
              <a:avLst/>
            </a:prstGeom>
            <a:solidFill>
              <a:srgbClr val="2CB6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รูปภาพ 3">
            <a:extLst>
              <a:ext uri="{FF2B5EF4-FFF2-40B4-BE49-F238E27FC236}">
                <a16:creationId xmlns:a16="http://schemas.microsoft.com/office/drawing/2014/main" id="{AE788C55-C9D5-43C2-BC79-EA56164883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783" y="214290"/>
            <a:ext cx="520581" cy="57915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931C3D3-633A-4E09-AEC9-1ED46A75D7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76182" cy="1032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48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E401-9EFE-CF42-86D7-D9FCBDC86A9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D13B-B911-624E-BA07-A20811D66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45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E401-9EFE-CF42-86D7-D9FCBDC86A9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D13B-B911-624E-BA07-A20811D66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7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43F-644B-4934-A8DE-F599F5B7ED4F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3CC8-29C4-4E35-8C20-611581EE3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E401-9EFE-CF42-86D7-D9FCBDC86A9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D13B-B911-624E-BA07-A20811D66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05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E401-9EFE-CF42-86D7-D9FCBDC86A9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D13B-B911-624E-BA07-A20811D66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647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E401-9EFE-CF42-86D7-D9FCBDC86A9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D13B-B911-624E-BA07-A20811D66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60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E401-9EFE-CF42-86D7-D9FCBDC86A9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D13B-B911-624E-BA07-A20811D66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6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E401-9EFE-CF42-86D7-D9FCBDC86A9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D13B-B911-624E-BA07-A20811D66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183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E401-9EFE-CF42-86D7-D9FCBDC86A9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D13B-B911-624E-BA07-A20811D66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679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E401-9EFE-CF42-86D7-D9FCBDC86A9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D13B-B911-624E-BA07-A20811D66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504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E401-9EFE-CF42-86D7-D9FCBDC86A9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D13B-B911-624E-BA07-A20811D66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356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E401-9EFE-CF42-86D7-D9FCBDC86A9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D13B-B911-624E-BA07-A20811D66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2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9B3B-0445-4F63-9228-3DE4CD60E8F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16/10/62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FE4C-0870-4E3C-9FCC-1ADE0E91F1D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9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43F-644B-4934-A8DE-F599F5B7ED4F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3CC8-29C4-4E35-8C20-611581EE3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027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9B3B-0445-4F63-9228-3DE4CD60E8F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16/10/62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FE4C-0870-4E3C-9FCC-1ADE0E91F1D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900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9B3B-0445-4F63-9228-3DE4CD60E8F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16/10/62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FE4C-0870-4E3C-9FCC-1ADE0E91F1D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13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9B3B-0445-4F63-9228-3DE4CD60E8F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16/10/62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FE4C-0870-4E3C-9FCC-1ADE0E91F1D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448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9B3B-0445-4F63-9228-3DE4CD60E8F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16/10/62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FE4C-0870-4E3C-9FCC-1ADE0E91F1D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20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9B3B-0445-4F63-9228-3DE4CD60E8F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16/10/62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FE4C-0870-4E3C-9FCC-1ADE0E91F1D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268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9B3B-0445-4F63-9228-3DE4CD60E8F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16/10/62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FE4C-0870-4E3C-9FCC-1ADE0E91F1D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36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9B3B-0445-4F63-9228-3DE4CD60E8F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16/10/62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FE4C-0870-4E3C-9FCC-1ADE0E91F1D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141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9B3B-0445-4F63-9228-3DE4CD60E8F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16/10/62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FE4C-0870-4E3C-9FCC-1ADE0E91F1D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171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9B3B-0445-4F63-9228-3DE4CD60E8F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16/10/62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FE4C-0870-4E3C-9FCC-1ADE0E91F1D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714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9B3B-0445-4F63-9228-3DE4CD60E8F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16/10/62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FE4C-0870-4E3C-9FCC-1ADE0E91F1D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0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43F-644B-4934-A8DE-F599F5B7ED4F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3CC8-29C4-4E35-8C20-611581EE3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031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A782-DD88-4A68-8B7B-7614DF93D19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รูปภาพ 3">
            <a:extLst>
              <a:ext uri="{FF2B5EF4-FFF2-40B4-BE49-F238E27FC236}">
                <a16:creationId xmlns:a16="http://schemas.microsoft.com/office/drawing/2014/main" id="{49567591-E751-4CA1-8438-1C4D83F6FC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7884" y="298311"/>
            <a:ext cx="520581" cy="579157"/>
          </a:xfrm>
          <a:prstGeom prst="rect">
            <a:avLst/>
          </a:prstGeom>
        </p:spPr>
      </p:pic>
      <p:grpSp>
        <p:nvGrpSpPr>
          <p:cNvPr id="5" name="Group 6">
            <a:extLst>
              <a:ext uri="{FF2B5EF4-FFF2-40B4-BE49-F238E27FC236}">
                <a16:creationId xmlns:a16="http://schemas.microsoft.com/office/drawing/2014/main" id="{BB4D2693-A0F6-4179-893B-78D1F7DA19F2}"/>
              </a:ext>
            </a:extLst>
          </p:cNvPr>
          <p:cNvGrpSpPr/>
          <p:nvPr userDrawn="1"/>
        </p:nvGrpSpPr>
        <p:grpSpPr>
          <a:xfrm>
            <a:off x="2" y="6715179"/>
            <a:ext cx="9173527" cy="142847"/>
            <a:chOff x="3742535" y="6705601"/>
            <a:chExt cx="5430992" cy="161789"/>
          </a:xfrm>
        </p:grpSpPr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C15C84A5-F886-4B21-9F63-7CD987E55C63}"/>
                </a:ext>
              </a:extLst>
            </p:cNvPr>
            <p:cNvSpPr/>
            <p:nvPr/>
          </p:nvSpPr>
          <p:spPr>
            <a:xfrm>
              <a:off x="3742535" y="6705601"/>
              <a:ext cx="1872000" cy="161778"/>
            </a:xfrm>
            <a:prstGeom prst="rect">
              <a:avLst/>
            </a:prstGeom>
            <a:solidFill>
              <a:srgbClr val="008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0005DD-6123-4DFF-9EC8-370982CC88C7}"/>
                </a:ext>
              </a:extLst>
            </p:cNvPr>
            <p:cNvSpPr/>
            <p:nvPr/>
          </p:nvSpPr>
          <p:spPr>
            <a:xfrm>
              <a:off x="5613464" y="6705612"/>
              <a:ext cx="1872000" cy="161778"/>
            </a:xfrm>
            <a:prstGeom prst="rect">
              <a:avLst/>
            </a:prstGeom>
            <a:solidFill>
              <a:srgbClr val="5DB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5DBD73"/>
                </a:solidFill>
              </a:endParaRPr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16B9855D-F88F-45BA-BC23-F48D995798D8}"/>
                </a:ext>
              </a:extLst>
            </p:cNvPr>
            <p:cNvSpPr/>
            <p:nvPr/>
          </p:nvSpPr>
          <p:spPr>
            <a:xfrm>
              <a:off x="7481527" y="6705601"/>
              <a:ext cx="1692000" cy="161778"/>
            </a:xfrm>
            <a:prstGeom prst="rect">
              <a:avLst/>
            </a:prstGeom>
            <a:solidFill>
              <a:srgbClr val="008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CC94DB58-56B7-47AB-8335-87ABB38F8A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729" y="0"/>
            <a:ext cx="658311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139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A782-DD88-4A68-8B7B-7614DF93D19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226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F490-71E5-B243-8CDB-E9BD82229DA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4D74-5F77-AB48-9146-F3EA11E42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187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F490-71E5-B243-8CDB-E9BD82229DA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4D74-5F77-AB48-9146-F3EA11E42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296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F490-71E5-B243-8CDB-E9BD82229DA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4D74-5F77-AB48-9146-F3EA11E42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792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F490-71E5-B243-8CDB-E9BD82229DA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4D74-5F77-AB48-9146-F3EA11E42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993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F490-71E5-B243-8CDB-E9BD82229DA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4D74-5F77-AB48-9146-F3EA11E42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23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F490-71E5-B243-8CDB-E9BD82229DA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4D74-5F77-AB48-9146-F3EA11E42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177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F490-71E5-B243-8CDB-E9BD82229DA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4D74-5F77-AB48-9146-F3EA11E42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859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F490-71E5-B243-8CDB-E9BD82229DA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4D74-5F77-AB48-9146-F3EA11E42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0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43F-644B-4934-A8DE-F599F5B7ED4F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3CC8-29C4-4E35-8C20-611581EE3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798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F490-71E5-B243-8CDB-E9BD82229DA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4D74-5F77-AB48-9146-F3EA11E42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694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F490-71E5-B243-8CDB-E9BD82229DA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4D74-5F77-AB48-9146-F3EA11E42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13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F490-71E5-B243-8CDB-E9BD82229DA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4D74-5F77-AB48-9146-F3EA11E42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1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43F-644B-4934-A8DE-F599F5B7ED4F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3CC8-29C4-4E35-8C20-611581EE3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4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43F-644B-4934-A8DE-F599F5B7ED4F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3CC8-29C4-4E35-8C20-611581EE3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9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43F-644B-4934-A8DE-F599F5B7ED4F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3CC8-29C4-4E35-8C20-611581EE3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4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FE43F-644B-4934-A8DE-F599F5B7ED4F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13CC8-29C4-4E35-8C20-611581EE3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8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8" r:id="rId12"/>
    <p:sldLayoutId id="214748370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A397E-848B-4D19-B410-D4E5441D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DA836-C343-41EF-A91E-BAA46BFD8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9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7" r:id="rId13"/>
    <p:sldLayoutId id="214748369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5E401-9EFE-CF42-86D7-D9FCBDC86A9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BD13B-B911-624E-BA07-A20811D66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2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69B3B-0445-4F63-9228-3DE4CD60E8F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16/10/62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1FE4C-0870-4E3C-9FCC-1ADE0E91F1D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9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8F490-71E5-B243-8CDB-E9BD82229DA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4D74-5F77-AB48-9146-F3EA11E42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1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8.png"/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12" Type="http://schemas.openxmlformats.org/officeDocument/2006/relationships/image" Target="../media/image6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5" Type="http://schemas.openxmlformats.org/officeDocument/2006/relationships/image" Target="../media/image61.jpeg"/><Relationship Id="rId10" Type="http://schemas.openxmlformats.org/officeDocument/2006/relationships/image" Target="../media/image65.png"/><Relationship Id="rId4" Type="http://schemas.openxmlformats.org/officeDocument/2006/relationships/image" Target="../media/image60.jpeg"/><Relationship Id="rId9" Type="http://schemas.openxmlformats.org/officeDocument/2006/relationships/image" Target="../media/image64.png"/><Relationship Id="rId14" Type="http://schemas.openxmlformats.org/officeDocument/2006/relationships/image" Target="../media/image6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4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tif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0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8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07.jpe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hyperlink" Target="http://research.eef.or.th/en/home-en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5B8CF7-AD32-5445-A537-F228EB94CF2F}"/>
              </a:ext>
            </a:extLst>
          </p:cNvPr>
          <p:cNvSpPr/>
          <p:nvPr/>
        </p:nvSpPr>
        <p:spPr>
          <a:xfrm>
            <a:off x="4303349" y="5235835"/>
            <a:ext cx="4828583" cy="1200329"/>
          </a:xfrm>
          <a:prstGeom prst="rect">
            <a:avLst/>
          </a:prstGeom>
          <a:solidFill>
            <a:srgbClr val="D4F0FE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Kraiyos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Patrawart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PhD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rgbClr val="F57921"/>
                </a:solidFill>
              </a:rPr>
              <a:t>Deputy Managing Director</a:t>
            </a:r>
            <a:b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b="1" dirty="0">
                <a:solidFill>
                  <a:srgbClr val="4DB749"/>
                </a:solidFill>
              </a:rPr>
              <a:t>Equitable Education Fund (EEF)</a:t>
            </a:r>
          </a:p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kraiyos@eef.or.th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05C946-09E9-0543-9B20-7AAB9BADE1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400" y="3459326"/>
            <a:ext cx="1805760" cy="1705389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0887C762-C1B5-0F4A-84A3-1686C36639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7542" y="6492670"/>
            <a:ext cx="3748133" cy="2605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3125EC-244D-794A-8312-80A734877640}"/>
              </a:ext>
            </a:extLst>
          </p:cNvPr>
          <p:cNvSpPr txBox="1"/>
          <p:nvPr/>
        </p:nvSpPr>
        <p:spPr>
          <a:xfrm>
            <a:off x="4482151" y="916195"/>
            <a:ext cx="4481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57921"/>
                </a:solidFill>
              </a:rPr>
              <a:t>Innovative Partnerships for Equity: The case of Equitable Education Fund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93" y="0"/>
            <a:ext cx="432540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4840" y="2558114"/>
            <a:ext cx="4175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DB749"/>
                </a:solidFill>
              </a:rPr>
              <a:t>UNLEASHING THE POWER OF DATA AND EVIDENCE FOR EQUITY AND EQUALITY IN EDUCATION IN ASEAN</a:t>
            </a:r>
            <a:endParaRPr lang="en-US" sz="4000" dirty="0">
              <a:solidFill>
                <a:srgbClr val="4DB749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2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496CF7-C208-334B-B9BC-8654AC0BE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54" y="222560"/>
            <a:ext cx="8566460" cy="650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29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C6F9E-774F-464F-AD68-79369852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6336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District-level Database for</a:t>
            </a:r>
            <a:b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Community-based Survey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E5FB7-CE4D-CF41-8807-5C6B05DAE2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1899"/>
            <a:ext cx="9144000" cy="483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63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2CF3FE2-30D2-4256-BBA7-883B4F745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97" y="983104"/>
            <a:ext cx="3212312" cy="104887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Piloting 20 Provinces using Area-based Approach</a:t>
            </a:r>
            <a:endParaRPr lang="th-TH" sz="2800" b="1" dirty="0">
              <a:solidFill>
                <a:schemeClr val="tx2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2AD4FE-F11C-4C10-9E98-9DDBF03B20D4}"/>
              </a:ext>
            </a:extLst>
          </p:cNvPr>
          <p:cNvSpPr/>
          <p:nvPr/>
        </p:nvSpPr>
        <p:spPr>
          <a:xfrm>
            <a:off x="247650" y="867661"/>
            <a:ext cx="8896350" cy="46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h-TH">
              <a:solidFill>
                <a:prstClr val="white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2CF3FE2-30D2-4256-BBA7-883B4F745656}"/>
              </a:ext>
            </a:extLst>
          </p:cNvPr>
          <p:cNvSpPr txBox="1">
            <a:spLocks/>
          </p:cNvSpPr>
          <p:nvPr/>
        </p:nvSpPr>
        <p:spPr>
          <a:xfrm>
            <a:off x="142177" y="1916602"/>
            <a:ext cx="3303550" cy="4335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Multi-sectoral Platform for OOSCY</a:t>
            </a:r>
            <a:endParaRPr lang="th-TH" sz="2800" dirty="0">
              <a:solidFill>
                <a:schemeClr val="tx2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OOSCY Provincial Database</a:t>
            </a:r>
            <a:endParaRPr lang="th-TH" sz="2800" dirty="0">
              <a:solidFill>
                <a:schemeClr val="tx2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Community-based program to identify and support OOSCY using latest smartphone technology</a:t>
            </a:r>
            <a:endParaRPr lang="th-TH" sz="2800" dirty="0">
              <a:solidFill>
                <a:schemeClr val="tx2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1F4D79B-21EC-4F97-BC3E-0C75EA0A61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84" y="69067"/>
            <a:ext cx="1031912" cy="72952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258436" y="-44824"/>
            <a:ext cx="5656528" cy="6902824"/>
            <a:chOff x="4258436" y="-44824"/>
            <a:chExt cx="5656528" cy="6902824"/>
          </a:xfrm>
        </p:grpSpPr>
        <p:sp>
          <p:nvSpPr>
            <p:cNvPr id="9" name="Slide Number Placeholder 11">
              <a:extLst>
                <a:ext uri="{FF2B5EF4-FFF2-40B4-BE49-F238E27FC236}">
                  <a16:creationId xmlns:a16="http://schemas.microsoft.com/office/drawing/2014/main" id="{F143DE7A-6312-48DC-8780-057739229035}"/>
                </a:ext>
              </a:extLst>
            </p:cNvPr>
            <p:cNvSpPr txBox="1">
              <a:spLocks/>
            </p:cNvSpPr>
            <p:nvPr/>
          </p:nvSpPr>
          <p:spPr>
            <a:xfrm>
              <a:off x="8410494" y="6492875"/>
              <a:ext cx="736783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634F58BA-955F-4518-AE4C-0C51D32D1BEB}" type="slidenum">
                <a:rPr lang="th-TH" sz="2000" b="1" smtClean="0">
                  <a:solidFill>
                    <a:prstClr val="white"/>
                  </a:solidFill>
                </a:rPr>
                <a:pPr algn="ctr"/>
                <a:t>12</a:t>
              </a:fld>
              <a:endParaRPr lang="th-TH" sz="2000" b="1" dirty="0">
                <a:solidFill>
                  <a:prstClr val="white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960"/>
            <a:stretch/>
          </p:blipFill>
          <p:spPr>
            <a:xfrm>
              <a:off x="4258436" y="-44824"/>
              <a:ext cx="5656528" cy="6902824"/>
            </a:xfrm>
            <a:prstGeom prst="rect">
              <a:avLst/>
            </a:prstGeom>
          </p:spPr>
        </p:pic>
        <p:sp>
          <p:nvSpPr>
            <p:cNvPr id="46" name="Title 1">
              <a:extLst>
                <a:ext uri="{FF2B5EF4-FFF2-40B4-BE49-F238E27FC236}">
                  <a16:creationId xmlns:a16="http://schemas.microsoft.com/office/drawing/2014/main" id="{22CF3FE2-30D2-4256-BBA7-883B4F745656}"/>
                </a:ext>
              </a:extLst>
            </p:cNvPr>
            <p:cNvSpPr txBox="1">
              <a:spLocks/>
            </p:cNvSpPr>
            <p:nvPr/>
          </p:nvSpPr>
          <p:spPr>
            <a:xfrm>
              <a:off x="6961865" y="4219361"/>
              <a:ext cx="2809664" cy="79190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h-TH" sz="2000" b="1" dirty="0">
                  <a:solidFill>
                    <a:schemeClr val="tx2">
                      <a:lumMod val="7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จังหวัดดำเนินงาน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142177" y="0"/>
            <a:ext cx="1211119" cy="798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05C946-09E9-0543-9B20-7AAB9BADE1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7" y="0"/>
            <a:ext cx="998728" cy="94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2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2CF3FE2-30D2-4256-BBA7-883B4F745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265" y="80818"/>
            <a:ext cx="7886700" cy="77294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Changing from functional-based to Target-based approach</a:t>
            </a:r>
            <a:endParaRPr lang="th-TH" sz="2800" b="1" dirty="0">
              <a:solidFill>
                <a:schemeClr val="tx2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737E9333-87F8-4768-999F-C18490CD110E}"/>
              </a:ext>
            </a:extLst>
          </p:cNvPr>
          <p:cNvSpPr/>
          <p:nvPr/>
        </p:nvSpPr>
        <p:spPr>
          <a:xfrm flipV="1">
            <a:off x="-107949" y="6553199"/>
            <a:ext cx="8512272" cy="365125"/>
          </a:xfrm>
          <a:prstGeom prst="parallelogram">
            <a:avLst>
              <a:gd name="adj" fmla="val 2847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B1D763B-3B37-4953-9328-0E2C9B87CDFF}"/>
              </a:ext>
            </a:extLst>
          </p:cNvPr>
          <p:cNvSpPr/>
          <p:nvPr/>
        </p:nvSpPr>
        <p:spPr>
          <a:xfrm flipV="1">
            <a:off x="8361386" y="6493028"/>
            <a:ext cx="888087" cy="365125"/>
          </a:xfrm>
          <a:prstGeom prst="parallelogram">
            <a:avLst>
              <a:gd name="adj" fmla="val 28478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F143DE7A-6312-48DC-8780-057739229035}"/>
              </a:ext>
            </a:extLst>
          </p:cNvPr>
          <p:cNvSpPr txBox="1">
            <a:spLocks/>
          </p:cNvSpPr>
          <p:nvPr/>
        </p:nvSpPr>
        <p:spPr>
          <a:xfrm>
            <a:off x="8410494" y="6492875"/>
            <a:ext cx="736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34F58BA-955F-4518-AE4C-0C51D32D1BEB}" type="slidenum">
              <a:rPr lang="th-TH" sz="2000" b="1" smtClean="0">
                <a:solidFill>
                  <a:prstClr val="white"/>
                </a:solidFill>
              </a:rPr>
              <a:pPr algn="ctr"/>
              <a:t>13</a:t>
            </a:fld>
            <a:endParaRPr lang="th-TH" sz="2000" b="1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8AE20E-826D-4612-A3DF-713C2F7C7F38}"/>
              </a:ext>
            </a:extLst>
          </p:cNvPr>
          <p:cNvSpPr/>
          <p:nvPr/>
        </p:nvSpPr>
        <p:spPr>
          <a:xfrm>
            <a:off x="-69850" y="6492875"/>
            <a:ext cx="8361397" cy="457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h-TH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2AD4FE-F11C-4C10-9E98-9DDBF03B20D4}"/>
              </a:ext>
            </a:extLst>
          </p:cNvPr>
          <p:cNvSpPr/>
          <p:nvPr/>
        </p:nvSpPr>
        <p:spPr>
          <a:xfrm>
            <a:off x="247650" y="867661"/>
            <a:ext cx="8896350" cy="46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h-TH">
              <a:solidFill>
                <a:prstClr val="white"/>
              </a:solidFill>
            </a:endParaRP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725A7DC7-DE05-489B-859D-80C93DEDB2EE}"/>
              </a:ext>
            </a:extLst>
          </p:cNvPr>
          <p:cNvSpPr/>
          <p:nvPr/>
        </p:nvSpPr>
        <p:spPr>
          <a:xfrm>
            <a:off x="-210510" y="102091"/>
            <a:ext cx="888087" cy="720209"/>
          </a:xfrm>
          <a:prstGeom prst="parallelogram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th-TH">
              <a:solidFill>
                <a:prstClr val="white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1F4D79B-21EC-4F97-BC3E-0C75EA0A61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9412" y="120650"/>
            <a:ext cx="1031912" cy="72952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51009" y="1084730"/>
            <a:ext cx="8337175" cy="4941570"/>
            <a:chOff x="0" y="0"/>
            <a:chExt cx="5514975" cy="3248025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5514975" cy="3248025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10105" y="791961"/>
              <a:ext cx="572336" cy="19335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97831" y="791961"/>
              <a:ext cx="542925" cy="19335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15380" y="791961"/>
              <a:ext cx="551271" cy="19335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878" y="803427"/>
              <a:ext cx="568185" cy="19335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796491" y="785900"/>
              <a:ext cx="571500" cy="19335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281177" y="1627414"/>
              <a:ext cx="4319136" cy="857250"/>
            </a:xfrm>
            <a:prstGeom prst="rightArrow">
              <a:avLst>
                <a:gd name="adj1" fmla="val 50000"/>
                <a:gd name="adj2" fmla="val 36987"/>
              </a:avLst>
            </a:prstGeom>
            <a:solidFill>
              <a:schemeClr val="accent1">
                <a:alpha val="72157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>
                <a:lnSpc>
                  <a:spcPct val="120000"/>
                </a:lnSpc>
                <a:spcAft>
                  <a:spcPts val="1000"/>
                </a:spcAft>
              </a:pPr>
              <a:r>
                <a:rPr lang="en-US" sz="2800" dirty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Area-based integration </a:t>
              </a:r>
              <a:r>
                <a:rPr lang="th-TH" sz="2800" dirty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(</a:t>
              </a:r>
              <a:r>
                <a:rPr lang="en-US" sz="2800" dirty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Chaired by the Governor</a:t>
              </a:r>
              <a:r>
                <a:rPr lang="th-TH" sz="2800" dirty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)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endParaRPr>
            </a:p>
          </p:txBody>
        </p:sp>
        <p:sp>
          <p:nvSpPr>
            <p:cNvPr id="37" name="Text Box 27"/>
            <p:cNvSpPr txBox="1"/>
            <p:nvPr/>
          </p:nvSpPr>
          <p:spPr>
            <a:xfrm>
              <a:off x="1464328" y="183054"/>
              <a:ext cx="1890801" cy="419792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lnSpc>
                  <a:spcPct val="120000"/>
                </a:lnSpc>
                <a:spcAft>
                  <a:spcPts val="1000"/>
                </a:spcAft>
              </a:pPr>
              <a:r>
                <a:rPr lang="en-US" sz="2800" b="1" dirty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Function-based</a:t>
              </a:r>
            </a:p>
          </p:txBody>
        </p:sp>
        <p:sp>
          <p:nvSpPr>
            <p:cNvPr id="38" name="Text Box 34"/>
            <p:cNvSpPr txBox="1"/>
            <p:nvPr/>
          </p:nvSpPr>
          <p:spPr>
            <a:xfrm>
              <a:off x="410105" y="2738874"/>
              <a:ext cx="595326" cy="3048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lnSpc>
                  <a:spcPct val="120000"/>
                </a:lnSpc>
                <a:spcAft>
                  <a:spcPts val="1000"/>
                </a:spcAft>
              </a:pPr>
              <a:r>
                <a:rPr lang="en-US" sz="2400" dirty="0">
                  <a:solidFill>
                    <a:prstClr val="black"/>
                  </a:solidFill>
                  <a:ea typeface="Times New Roman" panose="02020603050405020304" pitchFamily="18" charset="0"/>
                  <a:cs typeface="TH SarabunPSK" panose="020B0500040200020003" pitchFamily="34" charset="-34"/>
                </a:rPr>
                <a:t>MOI</a:t>
              </a:r>
              <a:endPara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Cordia New" panose="020B0304020202020204" pitchFamily="34" charset="-34"/>
              </a:endParaRPr>
            </a:p>
          </p:txBody>
        </p:sp>
        <p:sp>
          <p:nvSpPr>
            <p:cNvPr id="39" name="Text Box 33"/>
            <p:cNvSpPr txBox="1"/>
            <p:nvPr/>
          </p:nvSpPr>
          <p:spPr>
            <a:xfrm>
              <a:off x="1223467" y="2738875"/>
              <a:ext cx="535940" cy="3048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lnSpc>
                  <a:spcPct val="120000"/>
                </a:lnSpc>
                <a:spcAft>
                  <a:spcPts val="1000"/>
                </a:spcAft>
                <a:defRPr sz="2400">
                  <a:effectLst/>
                  <a:ea typeface="Times New Roman" panose="02020603050405020304" pitchFamily="18" charset="0"/>
                  <a:cs typeface="TH SarabunPSK" panose="020B0500040200020003" pitchFamily="34" charset="-34"/>
                </a:defRPr>
              </a:lvl1pPr>
            </a:lstStyle>
            <a:p>
              <a:pPr algn="ctr" defTabSz="457200"/>
              <a:r>
                <a:rPr lang="en-US" dirty="0">
                  <a:solidFill>
                    <a:prstClr val="black"/>
                  </a:solidFill>
                </a:rPr>
                <a:t>MOE</a:t>
              </a:r>
            </a:p>
          </p:txBody>
        </p:sp>
        <p:sp>
          <p:nvSpPr>
            <p:cNvPr id="40" name="Text Box 11"/>
            <p:cNvSpPr txBox="1"/>
            <p:nvPr/>
          </p:nvSpPr>
          <p:spPr>
            <a:xfrm>
              <a:off x="3550620" y="2739863"/>
              <a:ext cx="659740" cy="3048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lnSpc>
                  <a:spcPct val="120000"/>
                </a:lnSpc>
                <a:spcAft>
                  <a:spcPts val="1000"/>
                </a:spcAft>
                <a:defRPr sz="2400">
                  <a:effectLst/>
                  <a:ea typeface="Times New Roman" panose="02020603050405020304" pitchFamily="18" charset="0"/>
                  <a:cs typeface="TH SarabunPSK" panose="020B0500040200020003" pitchFamily="34" charset="-34"/>
                </a:defRPr>
              </a:lvl1pPr>
            </a:lstStyle>
            <a:p>
              <a:pPr algn="ctr" defTabSz="457200"/>
              <a:r>
                <a:rPr lang="en-US" dirty="0" err="1">
                  <a:solidFill>
                    <a:prstClr val="black"/>
                  </a:solidFill>
                </a:rPr>
                <a:t>Labour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" name="Text Box 12"/>
            <p:cNvSpPr txBox="1"/>
            <p:nvPr/>
          </p:nvSpPr>
          <p:spPr>
            <a:xfrm>
              <a:off x="2777969" y="2735742"/>
              <a:ext cx="625475" cy="37020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lnSpc>
                  <a:spcPct val="120000"/>
                </a:lnSpc>
                <a:spcAft>
                  <a:spcPts val="1000"/>
                </a:spcAft>
                <a:defRPr sz="2400">
                  <a:effectLst/>
                  <a:ea typeface="Times New Roman" panose="02020603050405020304" pitchFamily="18" charset="0"/>
                  <a:cs typeface="TH SarabunPSK" panose="020B0500040200020003" pitchFamily="34" charset="-34"/>
                </a:defRPr>
              </a:lvl1pPr>
            </a:lstStyle>
            <a:p>
              <a:pPr algn="ctr" defTabSz="457200"/>
              <a:r>
                <a:rPr lang="en-US" dirty="0">
                  <a:solidFill>
                    <a:prstClr val="black"/>
                  </a:solidFill>
                </a:rPr>
                <a:t>MOPH</a:t>
              </a:r>
            </a:p>
          </p:txBody>
        </p:sp>
        <p:sp>
          <p:nvSpPr>
            <p:cNvPr id="42" name="Text Box 13"/>
            <p:cNvSpPr txBox="1"/>
            <p:nvPr/>
          </p:nvSpPr>
          <p:spPr>
            <a:xfrm>
              <a:off x="1986903" y="2735742"/>
              <a:ext cx="643890" cy="40193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lnSpc>
                  <a:spcPct val="120000"/>
                </a:lnSpc>
                <a:spcAft>
                  <a:spcPts val="1000"/>
                </a:spcAft>
                <a:defRPr sz="2400">
                  <a:effectLst/>
                  <a:ea typeface="Times New Roman" panose="02020603050405020304" pitchFamily="18" charset="0"/>
                  <a:cs typeface="TH SarabunPSK" panose="020B0500040200020003" pitchFamily="34" charset="-34"/>
                </a:defRPr>
              </a:lvl1pPr>
            </a:lstStyle>
            <a:p>
              <a:pPr algn="ctr" defTabSz="457200"/>
              <a:r>
                <a:rPr lang="en-US" dirty="0">
                  <a:solidFill>
                    <a:prstClr val="black"/>
                  </a:solidFill>
                </a:rPr>
                <a:t>MSDHS</a:t>
              </a:r>
            </a:p>
          </p:txBody>
        </p:sp>
      </p:grpSp>
      <p:pic>
        <p:nvPicPr>
          <p:cNvPr id="43" name="Picture 42" descr="C:\Users\Silaporn\AppData\Local\Microsoft\Windows\Temporary Internet Files\Content.IE5\83CIIALU\istockphoto_12147488-white-lover-boy-girl-children-couple-holding-hands-cartoon-illustration[1]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459" y="3290047"/>
            <a:ext cx="1813031" cy="179294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Text Box 27"/>
          <p:cNvSpPr txBox="1"/>
          <p:nvPr/>
        </p:nvSpPr>
        <p:spPr>
          <a:xfrm>
            <a:off x="6815195" y="2465246"/>
            <a:ext cx="2150619" cy="6386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lnSpc>
                <a:spcPct val="120000"/>
              </a:lnSpc>
              <a:spcAft>
                <a:spcPts val="1000"/>
              </a:spcAft>
            </a:pP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Target-based</a:t>
            </a:r>
          </a:p>
        </p:txBody>
      </p:sp>
      <p:sp>
        <p:nvSpPr>
          <p:cNvPr id="45" name="Text Box 34"/>
          <p:cNvSpPr txBox="1"/>
          <p:nvPr/>
        </p:nvSpPr>
        <p:spPr>
          <a:xfrm>
            <a:off x="315959" y="6048096"/>
            <a:ext cx="7743453" cy="4246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ct val="120000"/>
              </a:lnSpc>
              <a:spcAft>
                <a:spcPts val="1000"/>
              </a:spcAft>
            </a:pPr>
            <a:r>
              <a:rPr lang="th-TH" sz="2000" dirty="0">
                <a:solidFill>
                  <a:prstClr val="black"/>
                </a:solidFill>
                <a:ea typeface="Times New Roman" panose="02020603050405020304" pitchFamily="18" charset="0"/>
                <a:cs typeface="TH SarabunPSK" panose="020B0500040200020003" pitchFamily="34" charset="-34"/>
              </a:rPr>
              <a:t>โครงการไม่เน้นปฏิบัติการซ้ำซ้อนกับหน่วยงานหลัก เน้นความร่วมมือบนฐานข้อมูลและความร่วมมือทางวิชาการ</a:t>
            </a:r>
            <a:endParaRPr lang="en-US" sz="2000" dirty="0">
              <a:solidFill>
                <a:prstClr val="black"/>
              </a:solidFill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90504" y="0"/>
            <a:ext cx="1253496" cy="850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905C946-09E9-0543-9B20-7AAB9BADE1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816" y="-72087"/>
            <a:ext cx="1052872" cy="99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20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308919"/>
            <a:ext cx="9144000" cy="6858000"/>
          </a:xfrm>
          <a:prstGeom prst="rect">
            <a:avLst/>
          </a:prstGeom>
          <a:solidFill>
            <a:srgbClr val="394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57251"/>
            <a:ext cx="9143999" cy="5229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7494" y="874835"/>
            <a:ext cx="7066506" cy="3016949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9172" y="3876913"/>
            <a:ext cx="3354828" cy="2139702"/>
          </a:xfrm>
          <a:prstGeom prst="rect">
            <a:avLst/>
          </a:prstGeom>
        </p:spPr>
      </p:pic>
      <p:sp>
        <p:nvSpPr>
          <p:cNvPr id="18" name="AutoShape 2" descr="Cover art"/>
          <p:cNvSpPr>
            <a:spLocks noChangeAspect="1" noChangeArrowheads="1"/>
          </p:cNvSpPr>
          <p:nvPr/>
        </p:nvSpPr>
        <p:spPr bwMode="auto">
          <a:xfrm>
            <a:off x="2222296" y="76053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1783" y="3859572"/>
            <a:ext cx="3613697" cy="2174384"/>
          </a:xfrm>
          <a:prstGeom prst="rect">
            <a:avLst/>
          </a:prstGeom>
          <a:ln>
            <a:noFill/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99609" y="857250"/>
            <a:ext cx="4310816" cy="5325941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>
          <a:xfrm rot="19436295">
            <a:off x="-330787" y="2451816"/>
            <a:ext cx="2467173" cy="2506459"/>
          </a:xfrm>
          <a:prstGeom prst="ellipse">
            <a:avLst/>
          </a:prstGeom>
          <a:solidFill>
            <a:srgbClr val="3682C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8" name="Flowchart: Manual Input 7"/>
          <p:cNvSpPr/>
          <p:nvPr/>
        </p:nvSpPr>
        <p:spPr>
          <a:xfrm>
            <a:off x="1055799" y="2380046"/>
            <a:ext cx="8378486" cy="1336776"/>
          </a:xfrm>
          <a:prstGeom prst="rect">
            <a:avLst/>
          </a:prstGeom>
          <a:solidFill>
            <a:srgbClr val="1F4A6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57" b="100000" l="0" r="100000">
                        <a14:foregroundMark x1="42457" y1="48132" x2="42457" y2="48132"/>
                        <a14:foregroundMark x1="62069" y1="49451" x2="62069" y2="49451"/>
                        <a14:foregroundMark x1="62716" y1="35165" x2="62716" y2="35165"/>
                        <a14:foregroundMark x1="28448" y1="64835" x2="62284" y2="24835"/>
                        <a14:foregroundMark x1="39440" y1="24176" x2="70043" y2="65275"/>
                        <a14:foregroundMark x1="33190" y1="28571" x2="54526" y2="20000"/>
                        <a14:foregroundMark x1="28017" y1="26813" x2="45259" y2="40000"/>
                        <a14:foregroundMark x1="28879" y1="37582" x2="29095" y2="59121"/>
                        <a14:foregroundMark x1="31250" y1="64615" x2="65302" y2="63736"/>
                        <a14:foregroundMark x1="47198" y1="57143" x2="47198" y2="57143"/>
                        <a14:foregroundMark x1="68750" y1="37143" x2="69397" y2="66374"/>
                        <a14:foregroundMark x1="69181" y1="58462" x2="62716" y2="50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5" y="2934172"/>
            <a:ext cx="1639291" cy="160749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455567" y="2308175"/>
            <a:ext cx="777158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EF1D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Equity-based Budgeting:          Thailand 1</a:t>
            </a:r>
            <a:r>
              <a:rPr lang="en-US" sz="4800" b="1" baseline="30000" dirty="0">
                <a:solidFill>
                  <a:srgbClr val="FEF1D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</a:t>
            </a:r>
            <a:r>
              <a:rPr lang="en-US" sz="4800" b="1" dirty="0">
                <a:solidFill>
                  <a:srgbClr val="FEF1D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Conditional Cash Transfer</a:t>
            </a:r>
            <a:endParaRPr lang="th-TH" sz="4800" b="1" dirty="0">
              <a:solidFill>
                <a:srgbClr val="FEF1D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32" name="Picture 8" descr="ผลการค้นหารูปภาพสำหรับ available on app 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237" y="5016501"/>
            <a:ext cx="929688" cy="31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ผลการค้นหารูปภาพสำหรับ available on app 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7854" y="5016500"/>
            <a:ext cx="929688" cy="32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รูปภาพ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49" y="1686124"/>
            <a:ext cx="347105" cy="496122"/>
          </a:xfrm>
          <a:prstGeom prst="rect">
            <a:avLst/>
          </a:prstGeom>
        </p:spPr>
      </p:pic>
      <p:pic>
        <p:nvPicPr>
          <p:cNvPr id="48" name="รูปภาพ 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38" y="1779272"/>
            <a:ext cx="400695" cy="400695"/>
          </a:xfrm>
          <a:prstGeom prst="rect">
            <a:avLst/>
          </a:prstGeom>
        </p:spPr>
      </p:pic>
      <p:pic>
        <p:nvPicPr>
          <p:cNvPr id="49" name="รูปภาพ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816" y="1686124"/>
            <a:ext cx="769241" cy="544233"/>
          </a:xfrm>
          <a:prstGeom prst="rect">
            <a:avLst/>
          </a:prstGeom>
        </p:spPr>
      </p:pic>
      <p:pic>
        <p:nvPicPr>
          <p:cNvPr id="50" name="Picture 6" descr="Image result for มหาวิทยาลัยนเรศวร 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689" y="1779273"/>
            <a:ext cx="440743" cy="44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78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AA3133DA-9ED9-4919-95FB-BF99C4F386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2994221"/>
            <a:ext cx="7236296" cy="3463080"/>
          </a:xfrm>
          <a:prstGeom prst="rect">
            <a:avLst/>
          </a:prstGeom>
        </p:spPr>
      </p:pic>
      <p:pic>
        <p:nvPicPr>
          <p:cNvPr id="3" name="Picture 25">
            <a:extLst>
              <a:ext uri="{FF2B5EF4-FFF2-40B4-BE49-F238E27FC236}">
                <a16:creationId xmlns:a16="http://schemas.microsoft.com/office/drawing/2014/main" id="{6352F4EE-7736-439B-B108-76B3558C959D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043993" y="3909335"/>
            <a:ext cx="695346" cy="131885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9">
            <a:extLst>
              <a:ext uri="{FF2B5EF4-FFF2-40B4-BE49-F238E27FC236}">
                <a16:creationId xmlns:a16="http://schemas.microsoft.com/office/drawing/2014/main" id="{0BB9AB76-6322-4B7A-BBE7-89E249DD7E5B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79749" y="5006336"/>
            <a:ext cx="611917" cy="129495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EF9EBA9-D8F7-42C5-8B37-87F9F35FD2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2995499"/>
            <a:ext cx="743298" cy="3241883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5C44511-D61B-4BE8-95EE-21028FD60E7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016789"/>
            <a:ext cx="6780106" cy="1728191"/>
          </a:xfrm>
          <a:prstGeom prst="rect">
            <a:avLst/>
          </a:prstGeom>
        </p:spPr>
      </p:pic>
      <p:sp>
        <p:nvSpPr>
          <p:cNvPr id="7" name="สี่เหลี่ยมผืนผ้า 3">
            <a:extLst>
              <a:ext uri="{FF2B5EF4-FFF2-40B4-BE49-F238E27FC236}">
                <a16:creationId xmlns:a16="http://schemas.microsoft.com/office/drawing/2014/main" id="{69920C4E-8FCD-462B-93DB-D9B590569A22}"/>
              </a:ext>
            </a:extLst>
          </p:cNvPr>
          <p:cNvSpPr/>
          <p:nvPr/>
        </p:nvSpPr>
        <p:spPr>
          <a:xfrm>
            <a:off x="709480" y="1117961"/>
            <a:ext cx="67524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Teacher visit student’s home with Smartphone 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Using CCT’s App to collect household’s data on income and asset ownership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3. </a:t>
            </a:r>
            <a:r>
              <a:rPr lang="en-US" sz="2000" b="1" dirty="0">
                <a:solidFill>
                  <a:prstClr val="white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Using CCT’s App to collect geographical and graphical data of household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4. </a:t>
            </a:r>
            <a:r>
              <a:rPr lang="en-US" sz="2000" b="1" dirty="0">
                <a:solidFill>
                  <a:prstClr val="white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Head Village certify the data by e-signing in CCT’s App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8">
            <a:extLst>
              <a:ext uri="{FF2B5EF4-FFF2-40B4-BE49-F238E27FC236}">
                <a16:creationId xmlns:a16="http://schemas.microsoft.com/office/drawing/2014/main" id="{A923A05A-1642-4099-9686-CC64168C524C}"/>
              </a:ext>
            </a:extLst>
          </p:cNvPr>
          <p:cNvSpPr txBox="1"/>
          <p:nvPr/>
        </p:nvSpPr>
        <p:spPr>
          <a:xfrm>
            <a:off x="189495" y="182737"/>
            <a:ext cx="7861597" cy="478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Using EdTech and FinTech to help teachers collect data for PMT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51092" y="182737"/>
            <a:ext cx="937633" cy="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05C946-09E9-0543-9B20-7AAB9BADE1D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536" y="10679"/>
            <a:ext cx="1099464" cy="103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5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E27454-BA46-5447-AC21-804B48FD10CE}" type="slidenum">
              <a:rPr kumimoji="0" lang="th-TH" sz="1200" b="1" i="0" u="none" strike="noStrike" kern="1200" cap="none" spc="0" normalizeH="0" baseline="0" noProof="0" smtClean="0">
                <a:ln>
                  <a:noFill/>
                </a:ln>
                <a:solidFill>
                  <a:srgbClr val="2CB675"/>
                </a:solidFill>
                <a:effectLst/>
                <a:uLnTx/>
                <a:uFillTx/>
                <a:latin typeface="Calibri" panose="020F0502020204030204"/>
                <a:ea typeface="+mn-ea"/>
                <a:cs typeface="TH Sarabun New" panose="020B0500040200020003"/>
              </a:rPr>
              <a:t>16</a:t>
            </a:fld>
            <a:endParaRPr kumimoji="0" lang="th-TH" sz="1200" b="1" i="0" u="none" strike="noStrike" kern="1200" cap="none" spc="0" normalizeH="0" baseline="0" noProof="0">
              <a:ln>
                <a:noFill/>
              </a:ln>
              <a:solidFill>
                <a:srgbClr val="2CB675"/>
              </a:solidFill>
              <a:effectLst/>
              <a:uLnTx/>
              <a:uFillTx/>
              <a:latin typeface="Calibri" panose="020F0502020204030204"/>
              <a:ea typeface="+mn-ea"/>
              <a:cs typeface="TH Sarabun New" panose="020B0500040200020003"/>
            </a:endParaRPr>
          </a:p>
        </p:txBody>
      </p:sp>
      <p:pic>
        <p:nvPicPr>
          <p:cNvPr id="4" name="รูปภาพ 3" descr="รูปภาพประกอบด้วย ภาพหน้าจอ&#10;&#10;คำอธิบายที่สร้างขึ้นโดยอัตโนมัติ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70" y="1231237"/>
            <a:ext cx="5180728" cy="5288912"/>
          </a:xfrm>
          <a:prstGeom prst="rect">
            <a:avLst/>
          </a:prstGeom>
        </p:spPr>
      </p:pic>
      <p:pic>
        <p:nvPicPr>
          <p:cNvPr id="5" name="รูปภาพ 4" descr="รูปภาพประกอบด้วย ภาพหน้าจอ&#10;&#10;คำอธิบายที่สร้างขึ้นโดยอัตโนมัติ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8104" y="1124744"/>
            <a:ext cx="3425811" cy="5439806"/>
          </a:xfrm>
          <a:prstGeom prst="rect">
            <a:avLst/>
          </a:prstGeom>
        </p:spPr>
      </p:pic>
      <p:sp>
        <p:nvSpPr>
          <p:cNvPr id="6" name="กล่องข้อความ 8"/>
          <p:cNvSpPr txBox="1"/>
          <p:nvPr/>
        </p:nvSpPr>
        <p:spPr>
          <a:xfrm>
            <a:off x="464331" y="116632"/>
            <a:ext cx="6555941" cy="904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Innovation on Poverty Screening 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Proxy Means Test</a:t>
            </a:r>
            <a:endParaRPr kumimoji="0" lang="th-TH" sz="3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82951" y="241540"/>
            <a:ext cx="779532" cy="779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05C946-09E9-0543-9B20-7AAB9BADE1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849" y="133958"/>
            <a:ext cx="1052872" cy="99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52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94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D50A3B-EC66-BB4D-B4AA-696147523F27}"/>
              </a:ext>
            </a:extLst>
          </p:cNvPr>
          <p:cNvSpPr txBox="1"/>
          <p:nvPr/>
        </p:nvSpPr>
        <p:spPr>
          <a:xfrm>
            <a:off x="5325762" y="2967335"/>
            <a:ext cx="145809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Teacher take photo from smart phone</a:t>
            </a:r>
          </a:p>
        </p:txBody>
      </p:sp>
    </p:spTree>
    <p:extLst>
      <p:ext uri="{BB962C8B-B14F-4D97-AF65-F5344CB8AC3E}">
        <p14:creationId xmlns:p14="http://schemas.microsoft.com/office/powerpoint/2010/main" val="3156991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E30E7F-7376-614F-A697-99B22AC45C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10" y="146304"/>
            <a:ext cx="4511561" cy="27271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B4BD40-C1BA-2145-A74D-2A13C1BB09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571" y="146304"/>
            <a:ext cx="4359933" cy="27271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251575-687F-3541-89C5-CC95841394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11" y="4021074"/>
            <a:ext cx="4511560" cy="27028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F5C0B8-78D9-D04C-A540-3B69860EDD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571" y="4021074"/>
            <a:ext cx="4374342" cy="27028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FB4D21-B449-854E-9B3F-A16C67EA8FD1}"/>
              </a:ext>
            </a:extLst>
          </p:cNvPr>
          <p:cNvSpPr txBox="1"/>
          <p:nvPr/>
        </p:nvSpPr>
        <p:spPr>
          <a:xfrm>
            <a:off x="114010" y="3124122"/>
            <a:ext cx="8871494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Example of Poor Students’ household</a:t>
            </a:r>
          </a:p>
        </p:txBody>
      </p:sp>
    </p:spTree>
    <p:extLst>
      <p:ext uri="{BB962C8B-B14F-4D97-AF65-F5344CB8AC3E}">
        <p14:creationId xmlns:p14="http://schemas.microsoft.com/office/powerpoint/2010/main" val="3293701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8" y="224003"/>
            <a:ext cx="9062122" cy="703535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 parties approval</a:t>
            </a:r>
            <a:endParaRPr lang="th-TH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002428A-B4CF-D84A-9936-FDAF06AEA5DB}"/>
              </a:ext>
            </a:extLst>
          </p:cNvPr>
          <p:cNvSpPr/>
          <p:nvPr/>
        </p:nvSpPr>
        <p:spPr>
          <a:xfrm>
            <a:off x="0" y="64821"/>
            <a:ext cx="9144000" cy="190500"/>
          </a:xfrm>
          <a:prstGeom prst="rect">
            <a:avLst/>
          </a:prstGeom>
          <a:solidFill>
            <a:srgbClr val="D4E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C4093C28-35AD-264C-85B8-85293071EA73}"/>
              </a:ext>
            </a:extLst>
          </p:cNvPr>
          <p:cNvSpPr/>
          <p:nvPr/>
        </p:nvSpPr>
        <p:spPr>
          <a:xfrm>
            <a:off x="0" y="0"/>
            <a:ext cx="9144000" cy="172736"/>
          </a:xfrm>
          <a:prstGeom prst="rect">
            <a:avLst/>
          </a:prstGeom>
          <a:solidFill>
            <a:srgbClr val="4D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796FD8CA-6C5E-954F-8312-B7AF9DB7FE5C}"/>
              </a:ext>
            </a:extLst>
          </p:cNvPr>
          <p:cNvSpPr/>
          <p:nvPr/>
        </p:nvSpPr>
        <p:spPr>
          <a:xfrm>
            <a:off x="0" y="6667500"/>
            <a:ext cx="9144000" cy="190500"/>
          </a:xfrm>
          <a:prstGeom prst="rect">
            <a:avLst/>
          </a:prstGeom>
          <a:solidFill>
            <a:srgbClr val="4D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22BB7CB5-2EF4-1F48-A0BF-C0A5238F6519}"/>
              </a:ext>
            </a:extLst>
          </p:cNvPr>
          <p:cNvSpPr/>
          <p:nvPr/>
        </p:nvSpPr>
        <p:spPr>
          <a:xfrm rot="10800000">
            <a:off x="-1" y="6633977"/>
            <a:ext cx="9144000" cy="58852"/>
          </a:xfrm>
          <a:prstGeom prst="rect">
            <a:avLst/>
          </a:prstGeom>
          <a:solidFill>
            <a:srgbClr val="F58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70">
            <a:extLst>
              <a:ext uri="{FF2B5EF4-FFF2-40B4-BE49-F238E27FC236}">
                <a16:creationId xmlns:a16="http://schemas.microsoft.com/office/drawing/2014/main" id="{8795EFE9-1B04-4845-854F-F6F8F155F2C1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8" y="939878"/>
            <a:ext cx="4318672" cy="55114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B952D617-99DD-2940-988C-941BF61D35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057" y="4302088"/>
            <a:ext cx="1552741" cy="1552741"/>
          </a:xfrm>
          <a:prstGeom prst="rect">
            <a:avLst/>
          </a:prstGeom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BD787B1-D68A-4748-804E-D0BD801013B5}"/>
              </a:ext>
            </a:extLst>
          </p:cNvPr>
          <p:cNvSpPr txBox="1"/>
          <p:nvPr/>
        </p:nvSpPr>
        <p:spPr>
          <a:xfrm>
            <a:off x="5258798" y="2634836"/>
            <a:ext cx="3885201" cy="1754326"/>
          </a:xfrm>
          <a:prstGeom prst="rect">
            <a:avLst/>
          </a:prstGeom>
          <a:solidFill>
            <a:srgbClr val="FFC000">
              <a:alpha val="7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b="1" u="sng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 Parties</a:t>
            </a:r>
            <a:endParaRPr lang="th-TH" sz="2700" b="1" u="sng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14350" indent="-514350">
              <a:buAutoNum type="arabicParenR"/>
            </a:pPr>
            <a:r>
              <a:rPr lang="en-US" sz="27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Family</a:t>
            </a:r>
            <a:endParaRPr lang="th-TH" sz="27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14350" indent="-514350">
              <a:buAutoNum type="arabicParenR"/>
            </a:pPr>
            <a:r>
              <a:rPr lang="en-US" sz="27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Teachers</a:t>
            </a:r>
          </a:p>
          <a:p>
            <a:pPr marL="514350" indent="-514350">
              <a:buAutoNum type="arabicParenR"/>
            </a:pPr>
            <a:r>
              <a:rPr lang="en-US" sz="27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Village leaders</a:t>
            </a:r>
            <a:endParaRPr lang="th-TH" sz="27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6" name="Picture 355">
            <a:extLst>
              <a:ext uri="{FF2B5EF4-FFF2-40B4-BE49-F238E27FC236}">
                <a16:creationId xmlns:a16="http://schemas.microsoft.com/office/drawing/2014/main" id="{8220B1E3-3740-B94C-AC94-961ED10EADDC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550" y="957388"/>
            <a:ext cx="4743450" cy="13335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339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41572"/>
            <a:ext cx="9144000" cy="6899572"/>
          </a:xfrm>
          <a:prstGeom prst="rect">
            <a:avLst/>
          </a:prstGeom>
          <a:solidFill>
            <a:srgbClr val="344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2553950" y="6633239"/>
            <a:ext cx="2057400" cy="365125"/>
          </a:xfrm>
        </p:spPr>
        <p:txBody>
          <a:bodyPr/>
          <a:lstStyle/>
          <a:p>
            <a:fld id="{60E3B683-FC9B-2548-895F-90E8DA753F5E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8424" y="1470731"/>
            <a:ext cx="30510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BBD5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Thailand’s</a:t>
            </a:r>
          </a:p>
          <a:p>
            <a:pPr algn="ctr"/>
            <a:r>
              <a:rPr lang="en-US" sz="3200" b="1" dirty="0">
                <a:solidFill>
                  <a:srgbClr val="FBBD5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New</a:t>
            </a:r>
          </a:p>
          <a:p>
            <a:pPr algn="ctr"/>
            <a:r>
              <a:rPr lang="en-US" sz="3200" b="1" dirty="0">
                <a:solidFill>
                  <a:srgbClr val="FBBD5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2017 Constitution</a:t>
            </a:r>
            <a:endParaRPr lang="th-TH" sz="3200" b="1" dirty="0">
              <a:solidFill>
                <a:srgbClr val="FBBD57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6330" y="3480941"/>
            <a:ext cx="36605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Country Reform on Education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Inequality is the top priority</a:t>
            </a:r>
            <a:endParaRPr lang="en-US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98374" y="240392"/>
            <a:ext cx="5204278" cy="4935686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5373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ul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563" y="248571"/>
            <a:ext cx="1227938" cy="122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698374" y="324573"/>
            <a:ext cx="5275094" cy="4767324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ea typeface="supermarket" charset="0"/>
                <a:cs typeface="TH SarabunPSK" panose="020B0500040200020003" pitchFamily="34" charset="-34"/>
              </a:rPr>
              <a:t>Article 54 of the Constitution of the Kingdom of Thailand BE 2560 requires Thai Government to establish Education Fund with 3 specific objectives: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ea typeface="supermarket" charset="0"/>
              <a:cs typeface="TH SarabunPSK" panose="020B0500040200020003" pitchFamily="34" charset="-3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ea typeface="supermarket" charset="0"/>
                <a:cs typeface="TH SarabunPSK" panose="020B0500040200020003" pitchFamily="34" charset="-34"/>
              </a:rPr>
              <a:t>To Support Poor and Disadvantaged Populations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ea typeface="supermarket" charset="0"/>
              <a:cs typeface="TH SarabunPSK" panose="020B0500040200020003" pitchFamily="34" charset="-3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ea typeface="supermarket" charset="0"/>
                <a:cs typeface="TH SarabunPSK" panose="020B0500040200020003" pitchFamily="34" charset="-34"/>
              </a:rPr>
              <a:t>To Improve Equity in Education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ea typeface="supermarket" charset="0"/>
              <a:cs typeface="TH SarabunPSK" panose="020B0500040200020003" pitchFamily="34" charset="-3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ea typeface="supermarket" charset="0"/>
                <a:cs typeface="TH SarabunPSK" panose="020B0500040200020003" pitchFamily="34" charset="-34"/>
              </a:rPr>
              <a:t>To Promote Teacher Quality and Efficiency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ea typeface="supermarket" charset="0"/>
              <a:cs typeface="TH SarabunPSK" panose="020B05000402000200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ea typeface="supermarket" charset="0"/>
                <a:cs typeface="TH SarabunPSK" panose="020B0500040200020003" pitchFamily="34" charset="-34"/>
              </a:rPr>
              <a:t>Article 54 also requires the Fund to be independently managed and financed by the government funding and donations with special tax incentive.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657724" y="-1321790"/>
            <a:ext cx="7731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charset="0"/>
                <a:ea typeface="TH SarabunPSK" charset="0"/>
                <a:cs typeface="TH SarabunPSK" charset="0"/>
              </a:rPr>
              <a:t>มาตรา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charset="0"/>
                <a:ea typeface="TH SarabunPSK" charset="0"/>
                <a:cs typeface="TH SarabunPSK" charset="0"/>
              </a:rPr>
              <a:t>258 (</a:t>
            </a:r>
            <a:r>
              <a:rPr lang="th-TH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charset="0"/>
                <a:ea typeface="TH SarabunPSK" charset="0"/>
                <a:cs typeface="TH SarabunPSK" charset="0"/>
              </a:rPr>
              <a:t>จ)</a:t>
            </a:r>
          </a:p>
          <a:p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charset="0"/>
                <a:ea typeface="TH SarabunPSK" charset="0"/>
                <a:cs typeface="TH SarabunPSK" charset="0"/>
              </a:rPr>
              <a:t>    ให้ดำเนินการตรากฎหมายเพื่อจัดตั้งกองทุนตามมาตรา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charset="0"/>
                <a:ea typeface="TH SarabunPSK" charset="0"/>
                <a:cs typeface="TH SarabunPSK" charset="0"/>
              </a:rPr>
              <a:t>54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charset="0"/>
                <a:ea typeface="TH SarabunPSK" charset="0"/>
                <a:cs typeface="TH SarabunPSK" charset="0"/>
              </a:rPr>
              <a:t> วรรคหกให้แล้วเสร็จภายในหนึ่งปีนับแต่วันประกาศใช้รัฐธรรมนูญนี้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5555374"/>
            <a:ext cx="9144000" cy="923330"/>
          </a:xfrm>
          <a:prstGeom prst="rect">
            <a:avLst/>
          </a:prstGeom>
          <a:solidFill>
            <a:srgbClr val="53738C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“Equitable Education Fund”</a:t>
            </a:r>
            <a:endParaRPr lang="en-US" sz="5400" b="1" dirty="0">
              <a:solidFill>
                <a:srgbClr val="FBBD57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6801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5400000">
            <a:off x="1608552" y="1124018"/>
            <a:ext cx="853436" cy="2359095"/>
          </a:xfrm>
          <a:prstGeom prst="round2SameRect">
            <a:avLst>
              <a:gd name="adj1" fmla="val 43201"/>
              <a:gd name="adj2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270" y="1924569"/>
            <a:ext cx="160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C789B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Approve</a:t>
            </a:r>
          </a:p>
        </p:txBody>
      </p:sp>
      <p:sp>
        <p:nvSpPr>
          <p:cNvPr id="10" name="Oval 9"/>
          <p:cNvSpPr/>
          <p:nvPr/>
        </p:nvSpPr>
        <p:spPr>
          <a:xfrm>
            <a:off x="72323" y="1803040"/>
            <a:ext cx="854147" cy="854147"/>
          </a:xfrm>
          <a:prstGeom prst="ellipse">
            <a:avLst/>
          </a:prstGeom>
          <a:solidFill>
            <a:srgbClr val="EC789B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345" y="4650228"/>
            <a:ext cx="461094" cy="4610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4821"/>
            <a:ext cx="9144000" cy="190500"/>
          </a:xfrm>
          <a:prstGeom prst="rect">
            <a:avLst/>
          </a:prstGeom>
          <a:solidFill>
            <a:srgbClr val="D4E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72736"/>
          </a:xfrm>
          <a:prstGeom prst="rect">
            <a:avLst/>
          </a:prstGeom>
          <a:solidFill>
            <a:srgbClr val="4D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667500"/>
            <a:ext cx="9144000" cy="190500"/>
          </a:xfrm>
          <a:prstGeom prst="rect">
            <a:avLst/>
          </a:prstGeom>
          <a:solidFill>
            <a:srgbClr val="4D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 rot="10800000">
            <a:off x="-1" y="6633977"/>
            <a:ext cx="9144000" cy="58852"/>
          </a:xfrm>
          <a:prstGeom prst="rect">
            <a:avLst/>
          </a:prstGeom>
          <a:solidFill>
            <a:srgbClr val="F58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323" y="589062"/>
            <a:ext cx="4322042" cy="9541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School committee review and approve data and develop activities</a:t>
            </a:r>
          </a:p>
        </p:txBody>
      </p:sp>
      <p:sp>
        <p:nvSpPr>
          <p:cNvPr id="18" name="TextBox 25">
            <a:extLst>
              <a:ext uri="{FF2B5EF4-FFF2-40B4-BE49-F238E27FC236}">
                <a16:creationId xmlns:a16="http://schemas.microsoft.com/office/drawing/2014/main" id="{90E9772C-2240-FF44-92C5-5AF23A98F208}"/>
              </a:ext>
            </a:extLst>
          </p:cNvPr>
          <p:cNvSpPr txBox="1"/>
          <p:nvPr/>
        </p:nvSpPr>
        <p:spPr>
          <a:xfrm>
            <a:off x="292266" y="3759744"/>
            <a:ext cx="393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EC789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School Committee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C789B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9" name="TextBox 26">
            <a:extLst>
              <a:ext uri="{FF2B5EF4-FFF2-40B4-BE49-F238E27FC236}">
                <a16:creationId xmlns:a16="http://schemas.microsoft.com/office/drawing/2014/main" id="{D60C0799-B048-9D44-BE11-E83B9EA9A0DD}"/>
              </a:ext>
            </a:extLst>
          </p:cNvPr>
          <p:cNvSpPr txBox="1"/>
          <p:nvPr/>
        </p:nvSpPr>
        <p:spPr>
          <a:xfrm>
            <a:off x="292265" y="4316487"/>
            <a:ext cx="410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Review and Approve</a:t>
            </a:r>
          </a:p>
        </p:txBody>
      </p:sp>
      <p:sp>
        <p:nvSpPr>
          <p:cNvPr id="20" name="TextBox 29">
            <a:extLst>
              <a:ext uri="{FF2B5EF4-FFF2-40B4-BE49-F238E27FC236}">
                <a16:creationId xmlns:a16="http://schemas.microsoft.com/office/drawing/2014/main" id="{D9E8C70E-3995-EF4C-AF74-0980DA4B7F8F}"/>
              </a:ext>
            </a:extLst>
          </p:cNvPr>
          <p:cNvSpPr txBox="1"/>
          <p:nvPr/>
        </p:nvSpPr>
        <p:spPr>
          <a:xfrm>
            <a:off x="774128" y="4920176"/>
            <a:ext cx="34580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Chairman of the committee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School Director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Civil Society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Local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government officer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Teacher</a:t>
            </a: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CAA30EB2-9C24-424C-8A16-8D987065FC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349" y="2451037"/>
            <a:ext cx="1226122" cy="12261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8A7B34-E4C9-8445-B141-9D1A518B82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2273500"/>
            <a:ext cx="1637025" cy="16370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621C9E-6A7C-9D4A-A091-3C4DA04805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578" y="3101447"/>
            <a:ext cx="813900" cy="528462"/>
          </a:xfrm>
          <a:prstGeom prst="rect">
            <a:avLst/>
          </a:prstGeom>
        </p:spPr>
      </p:pic>
      <p:sp>
        <p:nvSpPr>
          <p:cNvPr id="25" name="TextBox 19">
            <a:extLst>
              <a:ext uri="{FF2B5EF4-FFF2-40B4-BE49-F238E27FC236}">
                <a16:creationId xmlns:a16="http://schemas.microsoft.com/office/drawing/2014/main" id="{79486B99-7311-5644-95C4-5B8D8A443B91}"/>
              </a:ext>
            </a:extLst>
          </p:cNvPr>
          <p:cNvSpPr txBox="1"/>
          <p:nvPr/>
        </p:nvSpPr>
        <p:spPr>
          <a:xfrm>
            <a:off x="4842385" y="4300149"/>
            <a:ext cx="410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Verify data and allocate fund</a:t>
            </a: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1DA0199D-4AA3-3345-8442-A73DB78BB379}"/>
              </a:ext>
            </a:extLst>
          </p:cNvPr>
          <p:cNvSpPr/>
          <p:nvPr/>
        </p:nvSpPr>
        <p:spPr>
          <a:xfrm>
            <a:off x="4842385" y="589062"/>
            <a:ext cx="4159895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EEF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5B85845E-A63B-FC42-9C8E-E52C668852E5}"/>
              </a:ext>
            </a:extLst>
          </p:cNvPr>
          <p:cNvCxnSpPr/>
          <p:nvPr/>
        </p:nvCxnSpPr>
        <p:spPr>
          <a:xfrm>
            <a:off x="4650059" y="2531327"/>
            <a:ext cx="0" cy="365760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260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1B4647-9F59-4E4A-8535-561039723B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417"/>
          <a:stretch/>
        </p:blipFill>
        <p:spPr>
          <a:xfrm>
            <a:off x="0" y="627180"/>
            <a:ext cx="9048427" cy="623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96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36264B-CBB4-C846-ACE7-7B397B9FA0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664" y="955922"/>
            <a:ext cx="2227005" cy="36030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05DE6D-4CBE-E843-A0A3-517C361D74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358" y="4316918"/>
            <a:ext cx="4011736" cy="2151889"/>
          </a:xfrm>
          <a:prstGeom prst="rect">
            <a:avLst/>
          </a:prstGeom>
        </p:spPr>
      </p:pic>
      <p:sp>
        <p:nvSpPr>
          <p:cNvPr id="7" name="TextBox 16">
            <a:extLst>
              <a:ext uri="{FF2B5EF4-FFF2-40B4-BE49-F238E27FC236}">
                <a16:creationId xmlns:a16="http://schemas.microsoft.com/office/drawing/2014/main" id="{04522FAA-1F7B-D842-8CBE-4D96B3288860}"/>
              </a:ext>
            </a:extLst>
          </p:cNvPr>
          <p:cNvSpPr txBox="1"/>
          <p:nvPr/>
        </p:nvSpPr>
        <p:spPr>
          <a:xfrm>
            <a:off x="-1" y="276068"/>
            <a:ext cx="9143999" cy="646331"/>
          </a:xfrm>
          <a:prstGeom prst="rect">
            <a:avLst/>
          </a:prstGeom>
          <a:solidFill>
            <a:srgbClr val="F67E1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Using FinTech to process the CCT payment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A927EDD7-BFCE-D64D-9F5C-E3ECAAB2B4FF}"/>
              </a:ext>
            </a:extLst>
          </p:cNvPr>
          <p:cNvSpPr/>
          <p:nvPr/>
        </p:nvSpPr>
        <p:spPr>
          <a:xfrm>
            <a:off x="0" y="64821"/>
            <a:ext cx="9144000" cy="190500"/>
          </a:xfrm>
          <a:prstGeom prst="rect">
            <a:avLst/>
          </a:prstGeom>
          <a:solidFill>
            <a:srgbClr val="D4E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F2DBE7D2-ADB6-FB41-A936-8013964F9B2A}"/>
              </a:ext>
            </a:extLst>
          </p:cNvPr>
          <p:cNvSpPr/>
          <p:nvPr/>
        </p:nvSpPr>
        <p:spPr>
          <a:xfrm>
            <a:off x="0" y="0"/>
            <a:ext cx="9144000" cy="172736"/>
          </a:xfrm>
          <a:prstGeom prst="rect">
            <a:avLst/>
          </a:prstGeom>
          <a:solidFill>
            <a:srgbClr val="4D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D427F44A-97FB-6E45-B5B5-EE25CA3C3F17}"/>
              </a:ext>
            </a:extLst>
          </p:cNvPr>
          <p:cNvSpPr/>
          <p:nvPr/>
        </p:nvSpPr>
        <p:spPr>
          <a:xfrm>
            <a:off x="0" y="6667500"/>
            <a:ext cx="9144000" cy="190500"/>
          </a:xfrm>
          <a:prstGeom prst="rect">
            <a:avLst/>
          </a:prstGeom>
          <a:solidFill>
            <a:srgbClr val="4D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D4D4C99A-F5F7-3C44-A964-E9033EDEDC57}"/>
              </a:ext>
            </a:extLst>
          </p:cNvPr>
          <p:cNvSpPr/>
          <p:nvPr/>
        </p:nvSpPr>
        <p:spPr>
          <a:xfrm rot="10800000">
            <a:off x="-1" y="6633977"/>
            <a:ext cx="9144000" cy="58852"/>
          </a:xfrm>
          <a:prstGeom prst="rect">
            <a:avLst/>
          </a:prstGeom>
          <a:solidFill>
            <a:srgbClr val="F58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22">
            <a:extLst>
              <a:ext uri="{FF2B5EF4-FFF2-40B4-BE49-F238E27FC236}">
                <a16:creationId xmlns:a16="http://schemas.microsoft.com/office/drawing/2014/main" id="{5E73D1AC-C4E5-0F44-8F8A-7A59F3AE02F5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32" y="998808"/>
            <a:ext cx="4138624" cy="55922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732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35B6EE-CB63-7D48-8874-53E2A115D6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682" y="1240417"/>
            <a:ext cx="3633851" cy="53269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4016C8-37BE-024E-8F38-1C56A551F68A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8858" y="1240418"/>
            <a:ext cx="3883231" cy="532696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12">
            <a:extLst>
              <a:ext uri="{FF2B5EF4-FFF2-40B4-BE49-F238E27FC236}">
                <a16:creationId xmlns:a16="http://schemas.microsoft.com/office/drawing/2014/main" id="{C25F371C-697D-3946-AF86-0AFF4E9010AE}"/>
              </a:ext>
            </a:extLst>
          </p:cNvPr>
          <p:cNvSpPr/>
          <p:nvPr/>
        </p:nvSpPr>
        <p:spPr>
          <a:xfrm>
            <a:off x="0" y="64821"/>
            <a:ext cx="9144000" cy="190500"/>
          </a:xfrm>
          <a:prstGeom prst="rect">
            <a:avLst/>
          </a:prstGeom>
          <a:solidFill>
            <a:srgbClr val="D4E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017CD68-6A24-034C-821A-043E0C617E93}"/>
              </a:ext>
            </a:extLst>
          </p:cNvPr>
          <p:cNvSpPr/>
          <p:nvPr/>
        </p:nvSpPr>
        <p:spPr>
          <a:xfrm>
            <a:off x="0" y="0"/>
            <a:ext cx="9144000" cy="172736"/>
          </a:xfrm>
          <a:prstGeom prst="rect">
            <a:avLst/>
          </a:prstGeom>
          <a:solidFill>
            <a:srgbClr val="4D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9261F6F-76CF-D047-BD33-C93D814536AB}"/>
              </a:ext>
            </a:extLst>
          </p:cNvPr>
          <p:cNvSpPr/>
          <p:nvPr/>
        </p:nvSpPr>
        <p:spPr>
          <a:xfrm>
            <a:off x="0" y="6667500"/>
            <a:ext cx="9144000" cy="190500"/>
          </a:xfrm>
          <a:prstGeom prst="rect">
            <a:avLst/>
          </a:prstGeom>
          <a:solidFill>
            <a:srgbClr val="4D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64BCE688-95FB-3B4F-A4E3-D2E86DB57B38}"/>
              </a:ext>
            </a:extLst>
          </p:cNvPr>
          <p:cNvSpPr/>
          <p:nvPr/>
        </p:nvSpPr>
        <p:spPr>
          <a:xfrm rot="10800000">
            <a:off x="-1" y="6633977"/>
            <a:ext cx="9144000" cy="58852"/>
          </a:xfrm>
          <a:prstGeom prst="rect">
            <a:avLst/>
          </a:prstGeom>
          <a:solidFill>
            <a:srgbClr val="F58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650"/>
            <a:ext cx="9144000" cy="1079652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Conditional Cash Transfer (CCT)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1) School Attendance &gt; 80% &amp;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(2) Normal BMI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442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conomic Crisis Infographics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6557" y="-809625"/>
            <a:ext cx="5962650" cy="794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708655" y="420492"/>
            <a:ext cx="7490249" cy="6268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Where are the poor students ?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821"/>
            <a:ext cx="9144000" cy="190500"/>
          </a:xfrm>
          <a:prstGeom prst="rect">
            <a:avLst/>
          </a:prstGeom>
          <a:solidFill>
            <a:srgbClr val="D4E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172736"/>
          </a:xfrm>
          <a:prstGeom prst="rect">
            <a:avLst/>
          </a:prstGeom>
          <a:solidFill>
            <a:srgbClr val="4D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667500"/>
            <a:ext cx="9144000" cy="190500"/>
          </a:xfrm>
          <a:prstGeom prst="rect">
            <a:avLst/>
          </a:prstGeom>
          <a:solidFill>
            <a:srgbClr val="4D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 rot="10800000">
            <a:off x="-1" y="6633977"/>
            <a:ext cx="9144000" cy="58852"/>
          </a:xfrm>
          <a:prstGeom prst="rect">
            <a:avLst/>
          </a:prstGeom>
          <a:solidFill>
            <a:srgbClr val="F58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65251" y="6108055"/>
            <a:ext cx="2919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Poor Students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94740" y="6091317"/>
            <a:ext cx="3510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Extreme</a:t>
            </a:r>
            <a:r>
              <a:rPr lang="en-US" sz="3200" b="1" dirty="0">
                <a:solidFill>
                  <a:srgbClr val="2C3E50"/>
                </a:solidFill>
                <a:latin typeface="TH SarabunPSK" pitchFamily="34" charset="-34"/>
                <a:cs typeface="TH SarabunPSK" pitchFamily="34" charset="-34"/>
              </a:rPr>
              <a:t> Poor Students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EA8DCC-A316-8E4A-9D4D-E527251893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55" y="1212515"/>
            <a:ext cx="3321232" cy="4920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D8C22E-0BC5-3F47-A844-B271BD2633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904" y="1212515"/>
            <a:ext cx="3175000" cy="492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03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C25F371C-697D-3946-AF86-0AFF4E9010AE}"/>
              </a:ext>
            </a:extLst>
          </p:cNvPr>
          <p:cNvSpPr/>
          <p:nvPr/>
        </p:nvSpPr>
        <p:spPr>
          <a:xfrm>
            <a:off x="0" y="64821"/>
            <a:ext cx="9144000" cy="190500"/>
          </a:xfrm>
          <a:prstGeom prst="rect">
            <a:avLst/>
          </a:prstGeom>
          <a:solidFill>
            <a:srgbClr val="D4E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H Sarabun New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017CD68-6A24-034C-821A-043E0C617E93}"/>
              </a:ext>
            </a:extLst>
          </p:cNvPr>
          <p:cNvSpPr/>
          <p:nvPr/>
        </p:nvSpPr>
        <p:spPr>
          <a:xfrm>
            <a:off x="0" y="0"/>
            <a:ext cx="9144000" cy="172736"/>
          </a:xfrm>
          <a:prstGeom prst="rect">
            <a:avLst/>
          </a:prstGeom>
          <a:solidFill>
            <a:srgbClr val="4D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H Sarabun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652"/>
          </a:xfrm>
          <a:solidFill>
            <a:srgbClr val="00B156"/>
          </a:solidFill>
        </p:spPr>
        <p:txBody>
          <a:bodyPr>
            <a:noAutofit/>
          </a:bodyPr>
          <a:lstStyle/>
          <a:p>
            <a:pPr algn="ctr">
              <a:lnSpc>
                <a:spcPts val="2900"/>
              </a:lnSpc>
            </a:pP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EEF and MOE use CCT’s intelligence to plan and implement long-term program to improve equitable education in Thailand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FE347-0507-B54F-9189-CA9CB215B06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B675"/>
                </a:solidFill>
                <a:effectLst/>
                <a:uLnTx/>
                <a:uFillTx/>
                <a:latin typeface="TH SarabunPSK (หัวเรื่อง)"/>
                <a:ea typeface="+mn-ea"/>
                <a:cs typeface="TH Sarabun Ne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CB675"/>
              </a:solidFill>
              <a:effectLst/>
              <a:uLnTx/>
              <a:uFillTx/>
              <a:latin typeface="TH SarabunPSK (หัวเรื่อง)"/>
              <a:ea typeface="+mn-ea"/>
              <a:cs typeface="TH Sarabun New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71104CD-685F-489A-9D1D-B5A0B780EB25}"/>
              </a:ext>
            </a:extLst>
          </p:cNvPr>
          <p:cNvGrpSpPr/>
          <p:nvPr/>
        </p:nvGrpSpPr>
        <p:grpSpPr>
          <a:xfrm>
            <a:off x="0" y="6742537"/>
            <a:ext cx="9173527" cy="142847"/>
            <a:chOff x="3742535" y="6705601"/>
            <a:chExt cx="5430992" cy="161789"/>
          </a:xfrm>
        </p:grpSpPr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D8A57F9C-D3AD-499D-8723-1BA0EDEEED57}"/>
                </a:ext>
              </a:extLst>
            </p:cNvPr>
            <p:cNvSpPr/>
            <p:nvPr/>
          </p:nvSpPr>
          <p:spPr>
            <a:xfrm>
              <a:off x="3742535" y="6705601"/>
              <a:ext cx="1872000" cy="161778"/>
            </a:xfrm>
            <a:prstGeom prst="rect">
              <a:avLst/>
            </a:prstGeom>
            <a:solidFill>
              <a:srgbClr val="2CB6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 (หัวเรื่อง)"/>
                <a:ea typeface="+mn-ea"/>
                <a:cs typeface="TH Sarabun New"/>
              </a:endParaRP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429B09A5-B810-46FE-A91C-F17AB7CB367C}"/>
                </a:ext>
              </a:extLst>
            </p:cNvPr>
            <p:cNvSpPr/>
            <p:nvPr/>
          </p:nvSpPr>
          <p:spPr>
            <a:xfrm>
              <a:off x="5613464" y="6705612"/>
              <a:ext cx="1872000" cy="161778"/>
            </a:xfrm>
            <a:prstGeom prst="rect">
              <a:avLst/>
            </a:prstGeom>
            <a:solidFill>
              <a:srgbClr val="80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DBD73"/>
                </a:solidFill>
                <a:effectLst/>
                <a:uLnTx/>
                <a:uFillTx/>
                <a:latin typeface="TH SarabunPSK (หัวเรื่อง)"/>
                <a:ea typeface="+mn-ea"/>
                <a:cs typeface="TH Sarabun New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9F646AC5-D2B7-4CE2-B1AD-539BF374F985}"/>
                </a:ext>
              </a:extLst>
            </p:cNvPr>
            <p:cNvSpPr/>
            <p:nvPr/>
          </p:nvSpPr>
          <p:spPr>
            <a:xfrm>
              <a:off x="7481527" y="6705601"/>
              <a:ext cx="1692000" cy="161778"/>
            </a:xfrm>
            <a:prstGeom prst="rect">
              <a:avLst/>
            </a:prstGeom>
            <a:solidFill>
              <a:srgbClr val="2CB6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 (หัวเรื่อง)"/>
                <a:ea typeface="+mn-ea"/>
                <a:cs typeface="TH Sarabun New"/>
              </a:endParaRPr>
            </a:p>
          </p:txBody>
        </p:sp>
      </p:grp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990DDEA-525D-A945-9F63-13EB868391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404" y="1116567"/>
            <a:ext cx="3964187" cy="27163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9D338798-F00F-A341-ACEF-A49AF8FE6D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89" y="4301323"/>
            <a:ext cx="4044803" cy="24040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95DC6B42-BD20-5542-BB83-49D3D3B091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37" y="1076970"/>
            <a:ext cx="4040545" cy="26938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สี่เหลี่ยมผืนผ้ามุมมน 19">
            <a:extLst>
              <a:ext uri="{FF2B5EF4-FFF2-40B4-BE49-F238E27FC236}">
                <a16:creationId xmlns:a16="http://schemas.microsoft.com/office/drawing/2014/main" id="{F502B2FD-C813-5F4A-BE84-5AEC71A4E7F7}"/>
              </a:ext>
            </a:extLst>
          </p:cNvPr>
          <p:cNvSpPr/>
          <p:nvPr/>
        </p:nvSpPr>
        <p:spPr>
          <a:xfrm>
            <a:off x="1558804" y="1003006"/>
            <a:ext cx="1815264" cy="374922"/>
          </a:xfrm>
          <a:prstGeom prst="roundRect">
            <a:avLst/>
          </a:prstGeom>
          <a:solidFill>
            <a:srgbClr val="F3E5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H SarabunPSK (หัวเรื่อง)"/>
                <a:ea typeface="+mn-ea"/>
                <a:cs typeface="TH Sarabun New"/>
              </a:rPr>
              <a:t>ตรวจสอบการบันทึกข้อมูล</a:t>
            </a:r>
          </a:p>
        </p:txBody>
      </p:sp>
      <p:sp>
        <p:nvSpPr>
          <p:cNvPr id="21" name="สี่เหลี่ยมผืนผ้ามุมมน 20">
            <a:extLst>
              <a:ext uri="{FF2B5EF4-FFF2-40B4-BE49-F238E27FC236}">
                <a16:creationId xmlns:a16="http://schemas.microsoft.com/office/drawing/2014/main" id="{6D57C193-D2AD-DA45-AB11-11F9FD7C038D}"/>
              </a:ext>
            </a:extLst>
          </p:cNvPr>
          <p:cNvSpPr/>
          <p:nvPr/>
        </p:nvSpPr>
        <p:spPr>
          <a:xfrm>
            <a:off x="6026922" y="1039034"/>
            <a:ext cx="1980143" cy="343072"/>
          </a:xfrm>
          <a:prstGeom prst="roundRect">
            <a:avLst/>
          </a:prstGeom>
          <a:solidFill>
            <a:srgbClr val="F3E5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H SarabunPSK (หัวเรื่อง)"/>
                <a:ea typeface="+mn-ea"/>
                <a:cs typeface="TH Sarabun New"/>
              </a:rPr>
              <a:t>ตรวจสอบสถานะการโอนเงิน</a:t>
            </a:r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BF841AF7-72EE-9747-B542-20A4C2C0C3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828" y="4301323"/>
            <a:ext cx="3999362" cy="2411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สี่เหลี่ยมผืนผ้ามุมมน 21">
            <a:extLst>
              <a:ext uri="{FF2B5EF4-FFF2-40B4-BE49-F238E27FC236}">
                <a16:creationId xmlns:a16="http://schemas.microsoft.com/office/drawing/2014/main" id="{62E58F5D-3AE7-4B4B-B41C-4D7A349CE093}"/>
              </a:ext>
            </a:extLst>
          </p:cNvPr>
          <p:cNvSpPr/>
          <p:nvPr/>
        </p:nvSpPr>
        <p:spPr>
          <a:xfrm>
            <a:off x="1393925" y="4006606"/>
            <a:ext cx="1980143" cy="343072"/>
          </a:xfrm>
          <a:prstGeom prst="roundRect">
            <a:avLst/>
          </a:prstGeom>
          <a:solidFill>
            <a:srgbClr val="F3E5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H SarabunPSK (หัวเรื่อง)"/>
                <a:ea typeface="+mn-ea"/>
                <a:cs typeface="TH Sarabun New"/>
              </a:rPr>
              <a:t>ช่องทางการรับเงินของนักเรียน</a:t>
            </a:r>
          </a:p>
        </p:txBody>
      </p:sp>
      <p:sp>
        <p:nvSpPr>
          <p:cNvPr id="23" name="สี่เหลี่ยมผืนผ้ามุมมน 22">
            <a:extLst>
              <a:ext uri="{FF2B5EF4-FFF2-40B4-BE49-F238E27FC236}">
                <a16:creationId xmlns:a16="http://schemas.microsoft.com/office/drawing/2014/main" id="{C6DA990A-C9E0-664B-9D8E-FDF77B5E4900}"/>
              </a:ext>
            </a:extLst>
          </p:cNvPr>
          <p:cNvSpPr/>
          <p:nvPr/>
        </p:nvSpPr>
        <p:spPr>
          <a:xfrm>
            <a:off x="6156176" y="3983426"/>
            <a:ext cx="1980143" cy="343072"/>
          </a:xfrm>
          <a:prstGeom prst="roundRect">
            <a:avLst/>
          </a:prstGeom>
          <a:solidFill>
            <a:srgbClr val="F3E5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H SarabunPSK (หัวเรื่อง)"/>
                <a:ea typeface="+mn-ea"/>
                <a:cs typeface="TH Sarabun New"/>
              </a:rPr>
              <a:t>สรุปข้อมูลภาพรวมของ </a:t>
            </a:r>
            <a:r>
              <a:rPr kumimoji="0" lang="th-T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H SarabunPSK (หัวเรื่อง)"/>
                <a:ea typeface="+mn-ea"/>
                <a:cs typeface="TH Sarabun New"/>
              </a:rPr>
              <a:t>รร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H SarabunPSK (หัวเรื่อง)"/>
                <a:ea typeface="+mn-ea"/>
                <a:cs typeface="TH Sarabun New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123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01C389-4B94-D645-BC49-6395ACD951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1" y="1213248"/>
            <a:ext cx="9144000" cy="52230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340345-68FC-CF40-ADAF-419194EEDCA7}"/>
              </a:ext>
            </a:extLst>
          </p:cNvPr>
          <p:cNvSpPr/>
          <p:nvPr/>
        </p:nvSpPr>
        <p:spPr>
          <a:xfrm>
            <a:off x="234176" y="95005"/>
            <a:ext cx="7794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Big Data Applications: Fund Raising Campaign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28878" y="95005"/>
            <a:ext cx="839077" cy="871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5C946-09E9-0543-9B20-7AAB9BADE1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878" y="-2695"/>
            <a:ext cx="1052872" cy="99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14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340345-68FC-CF40-ADAF-419194EEDCA7}"/>
              </a:ext>
            </a:extLst>
          </p:cNvPr>
          <p:cNvSpPr/>
          <p:nvPr/>
        </p:nvSpPr>
        <p:spPr>
          <a:xfrm>
            <a:off x="234176" y="95005"/>
            <a:ext cx="7794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Big Data Applications: School Mapping/Bussing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97E528-C941-0341-A867-57C342246F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76" y="1099467"/>
            <a:ext cx="8318810" cy="54444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53555" y="95005"/>
            <a:ext cx="931653" cy="871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5C946-09E9-0543-9B20-7AAB9BADE1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878" y="33406"/>
            <a:ext cx="1052872" cy="99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3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AAE6B7-D414-BD48-ACFD-421D9C9CD9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12" y="1016828"/>
            <a:ext cx="8855184" cy="56069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D78143-4640-4845-B5E2-83E3122C92FF}"/>
              </a:ext>
            </a:extLst>
          </p:cNvPr>
          <p:cNvSpPr/>
          <p:nvPr/>
        </p:nvSpPr>
        <p:spPr>
          <a:xfrm>
            <a:off x="0" y="0"/>
            <a:ext cx="7794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Big Data Applications: Public Participation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96687" y="112143"/>
            <a:ext cx="970009" cy="83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05C946-09E9-0543-9B20-7AAB9BADE1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687" y="0"/>
            <a:ext cx="1052872" cy="99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78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ตัวแทนหมายเลขสไลด์ 3">
            <a:extLst>
              <a:ext uri="{FF2B5EF4-FFF2-40B4-BE49-F238E27FC236}">
                <a16:creationId xmlns:a16="http://schemas.microsoft.com/office/drawing/2014/main" id="{7787B875-B557-4DEA-9467-E5511CCE8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608769"/>
            <a:ext cx="1543050" cy="273844"/>
          </a:xfrm>
        </p:spPr>
        <p:txBody>
          <a:bodyPr/>
          <a:lstStyle/>
          <a:p>
            <a:pPr defTabSz="457200"/>
            <a:fld id="{5642B3CE-ABDA-7447-823D-9C8E9646F4FF}" type="slidenum">
              <a:rPr lang="th-TH" sz="2400" i="1">
                <a:solidFill>
                  <a:prstClr val="black">
                    <a:tint val="75000"/>
                  </a:prstClr>
                </a:solidFill>
                <a:latin typeface="Calibri"/>
                <a:cs typeface="Cordia New" panose="020B0304020202020204" pitchFamily="34" charset="-34"/>
              </a:rPr>
              <a:pPr defTabSz="457200"/>
              <a:t>29</a:t>
            </a:fld>
            <a:endParaRPr lang="th-TH" sz="2400" i="1" dirty="0">
              <a:solidFill>
                <a:prstClr val="black">
                  <a:tint val="75000"/>
                </a:prstClr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5C4550-2141-46FD-A3DC-4E57D300A425}"/>
              </a:ext>
            </a:extLst>
          </p:cNvPr>
          <p:cNvSpPr txBox="1"/>
          <p:nvPr/>
        </p:nvSpPr>
        <p:spPr>
          <a:xfrm>
            <a:off x="47036" y="3278188"/>
            <a:ext cx="5450250" cy="21042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  <a:tabLst>
                <a:tab pos="272654" algn="l"/>
              </a:tabLst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TH Sarabun New" panose="020B0500040200020003" pitchFamily="34" charset="-34"/>
              </a:rPr>
              <a:t>Area-based education</a:t>
            </a:r>
          </a:p>
          <a:p>
            <a:pPr marL="342900" indent="-342900" defTabSz="457200">
              <a:buFont typeface="Arial" panose="020B0604020202020204" pitchFamily="34" charset="0"/>
              <a:buChar char="•"/>
              <a:tabLst>
                <a:tab pos="272654" algn="l"/>
              </a:tabLst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TH Sarabun New" panose="020B0500040200020003" pitchFamily="34" charset="-34"/>
              </a:rPr>
              <a:t>Innovative financing &amp; Equity-based Budgeting</a:t>
            </a:r>
          </a:p>
          <a:p>
            <a:pPr marL="342900" indent="-342900" defTabSz="457200">
              <a:buFont typeface="Arial" panose="020B0604020202020204" pitchFamily="34" charset="0"/>
              <a:buChar char="•"/>
              <a:tabLst>
                <a:tab pos="272654" algn="l"/>
              </a:tabLst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TH Sarabun New" panose="020B0500040200020003" pitchFamily="34" charset="-34"/>
              </a:rPr>
              <a:t>Public-Private Partnership</a:t>
            </a:r>
          </a:p>
          <a:p>
            <a:pPr marL="342900" indent="-342900" defTabSz="457200">
              <a:buFont typeface="Arial" panose="020B0604020202020204" pitchFamily="34" charset="0"/>
              <a:buChar char="•"/>
              <a:tabLst>
                <a:tab pos="272654" algn="l"/>
              </a:tabLst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TH Sarabun New" panose="020B0500040200020003" pitchFamily="34" charset="-34"/>
              </a:rPr>
              <a:t>Data and technology for  equitable education</a:t>
            </a:r>
          </a:p>
          <a:p>
            <a:pPr marL="342900" indent="-342900" defTabSz="457200">
              <a:buFont typeface="Arial" panose="020B0604020202020204" pitchFamily="34" charset="0"/>
              <a:buChar char="•"/>
              <a:tabLst>
                <a:tab pos="272654" algn="l"/>
              </a:tabLst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TH Sarabun New" panose="020B0500040200020003" pitchFamily="34" charset="-34"/>
              </a:rPr>
              <a:t>Research and Evaluation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2859" y="2341874"/>
            <a:ext cx="8349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dirty="0">
                <a:solidFill>
                  <a:prstClr val="black"/>
                </a:solidFill>
                <a:latin typeface="Calibri"/>
              </a:rPr>
              <a:t>All for education</a:t>
            </a:r>
          </a:p>
        </p:txBody>
      </p:sp>
      <p:sp>
        <p:nvSpPr>
          <p:cNvPr id="3" name="Pentagon 2"/>
          <p:cNvSpPr/>
          <p:nvPr/>
        </p:nvSpPr>
        <p:spPr>
          <a:xfrm>
            <a:off x="390478" y="1839134"/>
            <a:ext cx="4061780" cy="422730"/>
          </a:xfrm>
          <a:prstGeom prst="homePlate">
            <a:avLst/>
          </a:prstGeom>
          <a:solidFill>
            <a:srgbClr val="107A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US" sz="2400" b="1" i="1" dirty="0">
                <a:solidFill>
                  <a:prstClr val="white"/>
                </a:solidFill>
                <a:latin typeface="Calibri"/>
              </a:rPr>
              <a:t>Theme:</a:t>
            </a:r>
          </a:p>
        </p:txBody>
      </p:sp>
      <p:sp>
        <p:nvSpPr>
          <p:cNvPr id="9" name="Pentagon 8"/>
          <p:cNvSpPr/>
          <p:nvPr/>
        </p:nvSpPr>
        <p:spPr>
          <a:xfrm>
            <a:off x="390479" y="2855457"/>
            <a:ext cx="4841922" cy="422730"/>
          </a:xfrm>
          <a:prstGeom prst="homePlate">
            <a:avLst/>
          </a:prstGeom>
          <a:solidFill>
            <a:srgbClr val="107A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US" sz="2400" b="1" i="1" dirty="0">
                <a:solidFill>
                  <a:prstClr val="white"/>
                </a:solidFill>
                <a:latin typeface="Calibri"/>
              </a:rPr>
              <a:t>Sub-theme: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401" y="1380095"/>
            <a:ext cx="3843562" cy="37891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37" y="5489975"/>
            <a:ext cx="6195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>
                <a:solidFill>
                  <a:prstClr val="white"/>
                </a:solidFill>
                <a:latin typeface="Calibri"/>
                <a:cs typeface="Myriad Pro"/>
              </a:rPr>
              <a:t>Session 6: Consultation on the 2nd Ministerial Conference on SDG 4, 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47036" y="0"/>
            <a:ext cx="2604724" cy="11582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23" y="19907"/>
            <a:ext cx="3991431" cy="1360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824" y="6047690"/>
            <a:ext cx="1310545" cy="6552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824" y="6047689"/>
            <a:ext cx="1310545" cy="65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4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18101" cy="686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7" name="Straight Connector 266"/>
          <p:cNvCxnSpPr/>
          <p:nvPr/>
        </p:nvCxnSpPr>
        <p:spPr>
          <a:xfrm>
            <a:off x="0" y="4161723"/>
            <a:ext cx="9135253" cy="0"/>
          </a:xfrm>
          <a:prstGeom prst="line">
            <a:avLst/>
          </a:prstGeom>
          <a:ln w="28575">
            <a:solidFill>
              <a:srgbClr val="646464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5" name="Picture 2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5" cstate="email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3817" y="359402"/>
            <a:ext cx="2682884" cy="64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" name="TextBox 249"/>
          <p:cNvSpPr txBox="1"/>
          <p:nvPr/>
        </p:nvSpPr>
        <p:spPr>
          <a:xfrm>
            <a:off x="7322643" y="6283702"/>
            <a:ext cx="1778264" cy="288000"/>
          </a:xfrm>
          <a:prstGeom prst="rect">
            <a:avLst/>
          </a:prstGeom>
          <a:solidFill>
            <a:srgbClr val="363636"/>
          </a:solidFill>
          <a:ln w="1905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Adolescents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17</a:t>
            </a:r>
          </a:p>
        </p:txBody>
      </p:sp>
      <p:sp>
        <p:nvSpPr>
          <p:cNvPr id="88" name="Rectangle 87"/>
          <p:cNvSpPr/>
          <p:nvPr/>
        </p:nvSpPr>
        <p:spPr>
          <a:xfrm>
            <a:off x="3706804" y="2012806"/>
            <a:ext cx="3571466" cy="3733867"/>
          </a:xfrm>
          <a:prstGeom prst="rect">
            <a:avLst/>
          </a:prstGeom>
          <a:solidFill>
            <a:srgbClr val="61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763474" y="3253860"/>
            <a:ext cx="3497656" cy="6559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Students in Compulsory School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6.9 million (97%)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763858" y="4159223"/>
            <a:ext cx="3425273" cy="990682"/>
          </a:xfrm>
          <a:prstGeom prst="rect">
            <a:avLst/>
          </a:prstGeom>
          <a:solidFill>
            <a:srgbClr val="E6E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116092" y="4274095"/>
            <a:ext cx="242397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Poor Students</a:t>
            </a:r>
            <a:b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1.8 million (25%)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6031380" y="4194159"/>
            <a:ext cx="1254652" cy="902057"/>
          </a:xfrm>
          <a:prstGeom prst="ellipse">
            <a:avLst/>
          </a:prstGeom>
          <a:solidFill>
            <a:srgbClr val="F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791403" y="4406078"/>
            <a:ext cx="17367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Disable Students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0.34 mil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(5%)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648918" y="6287212"/>
            <a:ext cx="3655154" cy="288000"/>
          </a:xfrm>
          <a:prstGeom prst="rect">
            <a:avLst/>
          </a:prstGeom>
          <a:solidFill>
            <a:srgbClr val="555555"/>
          </a:solidFill>
          <a:ln w="1905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Compulsory School Age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 – 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</a:t>
            </a:r>
          </a:p>
        </p:txBody>
      </p:sp>
      <p:sp>
        <p:nvSpPr>
          <p:cNvPr id="97" name="Oval 96"/>
          <p:cNvSpPr/>
          <p:nvPr/>
        </p:nvSpPr>
        <p:spPr>
          <a:xfrm>
            <a:off x="3899717" y="4421240"/>
            <a:ext cx="579496" cy="579496"/>
          </a:xfrm>
          <a:prstGeom prst="ellipse">
            <a:avLst/>
          </a:prstGeom>
          <a:solidFill>
            <a:srgbClr val="56A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7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494" y="4548959"/>
            <a:ext cx="287834" cy="314459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8195" y="1979027"/>
            <a:ext cx="1831711" cy="2409001"/>
          </a:xfrm>
          <a:prstGeom prst="rect">
            <a:avLst/>
          </a:prstGeom>
          <a:solidFill>
            <a:schemeClr val="bg1">
              <a:lumMod val="8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3704900" y="5746672"/>
            <a:ext cx="3581851" cy="538947"/>
          </a:xfrm>
          <a:prstGeom prst="rect">
            <a:avLst/>
          </a:prstGeom>
          <a:solidFill>
            <a:srgbClr val="F2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6103200" y="5382830"/>
            <a:ext cx="1197229" cy="686329"/>
          </a:xfrm>
          <a:prstGeom prst="ellipse">
            <a:avLst/>
          </a:prstGeom>
          <a:solidFill>
            <a:srgbClr val="F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3" name="Picture 25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002" y="5470816"/>
            <a:ext cx="612759" cy="6154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19785" y="2012806"/>
            <a:ext cx="1782434" cy="3751617"/>
          </a:xfrm>
          <a:prstGeom prst="rect">
            <a:avLst/>
          </a:prstGeom>
          <a:solidFill>
            <a:schemeClr val="bg1">
              <a:lumMod val="8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4149" y="1699241"/>
            <a:ext cx="1836000" cy="288000"/>
          </a:xfrm>
          <a:prstGeom prst="rect">
            <a:avLst/>
          </a:prstGeom>
          <a:solidFill>
            <a:srgbClr val="999999"/>
          </a:solidFill>
          <a:ln w="1905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</a:t>
            </a: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million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1835654" y="1702291"/>
            <a:ext cx="1840996" cy="326534"/>
          </a:xfrm>
          <a:prstGeom prst="rect">
            <a:avLst/>
          </a:prstGeom>
          <a:solidFill>
            <a:srgbClr val="777777"/>
          </a:solidFill>
          <a:ln w="1905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2.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</a:t>
            </a: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million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3702363" y="1705786"/>
            <a:ext cx="3635921" cy="322180"/>
          </a:xfrm>
          <a:prstGeom prst="rect">
            <a:avLst/>
          </a:prstGeom>
          <a:solidFill>
            <a:srgbClr val="555555"/>
          </a:solidFill>
          <a:ln w="1905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7.1</a:t>
            </a: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million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854838" y="2027966"/>
            <a:ext cx="1828162" cy="3941694"/>
          </a:xfrm>
          <a:prstGeom prst="rect">
            <a:avLst/>
          </a:prstGeom>
          <a:solidFill>
            <a:schemeClr val="bg1">
              <a:lumMod val="8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7326922" y="1702290"/>
            <a:ext cx="1792750" cy="299249"/>
          </a:xfrm>
          <a:prstGeom prst="rect">
            <a:avLst/>
          </a:prstGeom>
          <a:solidFill>
            <a:srgbClr val="363636"/>
          </a:solidFill>
          <a:ln w="1905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2.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</a:t>
            </a: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million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5940297" y="5507344"/>
            <a:ext cx="1547210" cy="559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0.2 million </a:t>
            </a: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%)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4142496" y="5895426"/>
            <a:ext cx="2253220" cy="296553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Comp. School OOSC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27788" y="4392311"/>
            <a:ext cx="1822500" cy="1913569"/>
          </a:xfrm>
          <a:prstGeom prst="rect">
            <a:avLst/>
          </a:prstGeom>
          <a:solidFill>
            <a:srgbClr val="886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1837267" y="5740442"/>
            <a:ext cx="1820080" cy="566891"/>
          </a:xfrm>
          <a:prstGeom prst="rect">
            <a:avLst/>
          </a:prstGeom>
          <a:solidFill>
            <a:srgbClr val="F2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1" name="Picture 27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16" y="4069285"/>
            <a:ext cx="581008" cy="576000"/>
          </a:xfrm>
          <a:prstGeom prst="rect">
            <a:avLst/>
          </a:prstGeom>
        </p:spPr>
      </p:pic>
      <p:sp>
        <p:nvSpPr>
          <p:cNvPr id="272" name="TextBox 271"/>
          <p:cNvSpPr txBox="1"/>
          <p:nvPr/>
        </p:nvSpPr>
        <p:spPr>
          <a:xfrm>
            <a:off x="105628" y="4636909"/>
            <a:ext cx="1590194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Infant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0.77</a:t>
            </a:r>
            <a:r>
              <a:rPr kumimoji="0" lang="th-TH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million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(40%)</a:t>
            </a:r>
          </a:p>
        </p:txBody>
      </p:sp>
      <p:sp>
        <p:nvSpPr>
          <p:cNvPr id="273" name="TextBox 272"/>
          <p:cNvSpPr txBox="1"/>
          <p:nvPr/>
        </p:nvSpPr>
        <p:spPr>
          <a:xfrm>
            <a:off x="1929236" y="5323059"/>
            <a:ext cx="1642943" cy="10541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Pre-school OOSC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0.23 million (10%)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-7279" y="1329375"/>
            <a:ext cx="9163980" cy="3927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Poor Late Adolescents</a:t>
            </a:r>
            <a:r>
              <a:rPr kumimoji="0" lang="th-TH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(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Age 18-25</a:t>
            </a:r>
            <a:r>
              <a:rPr kumimoji="0" lang="th-TH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who need work-based skill training</a:t>
            </a:r>
            <a:r>
              <a:rPr kumimoji="0" lang="th-TH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0.15 million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25993" y="6282487"/>
            <a:ext cx="1814156" cy="318048"/>
          </a:xfrm>
          <a:prstGeom prst="rect">
            <a:avLst/>
          </a:prstGeom>
          <a:solidFill>
            <a:srgbClr val="999999"/>
          </a:solidFill>
          <a:ln w="1905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Infant 0-2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1844294" y="6286797"/>
            <a:ext cx="1811313" cy="288000"/>
          </a:xfrm>
          <a:prstGeom prst="rect">
            <a:avLst/>
          </a:prstGeom>
          <a:solidFill>
            <a:srgbClr val="777777"/>
          </a:solidFill>
          <a:ln w="1905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Pre-school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3-5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1816083" y="1720439"/>
            <a:ext cx="36000" cy="48637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0" name="Rectangle 279"/>
          <p:cNvSpPr/>
          <p:nvPr/>
        </p:nvSpPr>
        <p:spPr>
          <a:xfrm>
            <a:off x="9953089" y="1201985"/>
            <a:ext cx="36000" cy="48457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1" name="Rectangle 280"/>
          <p:cNvSpPr/>
          <p:nvPr/>
        </p:nvSpPr>
        <p:spPr>
          <a:xfrm>
            <a:off x="7289825" y="1720476"/>
            <a:ext cx="36000" cy="48581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53" y="1706707"/>
            <a:ext cx="9117800" cy="4877514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48878" y="6555830"/>
            <a:ext cx="56951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0696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Source: Calculate from Civil Registry Data from Ministry of Interior and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0696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Student Registration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0696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from Ministry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0696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of Education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0696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0" y="-16314"/>
            <a:ext cx="9149422" cy="56131"/>
          </a:xfrm>
          <a:prstGeom prst="rect">
            <a:avLst/>
          </a:prstGeom>
          <a:solidFill>
            <a:srgbClr val="0F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0" y="6812306"/>
            <a:ext cx="9149422" cy="56131"/>
          </a:xfrm>
          <a:prstGeom prst="rect">
            <a:avLst/>
          </a:prstGeom>
          <a:solidFill>
            <a:srgbClr val="0F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772" y="2267022"/>
            <a:ext cx="1009949" cy="10099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66" y="2343536"/>
            <a:ext cx="885903" cy="88590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433" y="2038817"/>
            <a:ext cx="1187220" cy="1187220"/>
          </a:xfrm>
          <a:prstGeom prst="rect">
            <a:avLst/>
          </a:prstGeom>
        </p:spPr>
      </p:pic>
      <p:sp>
        <p:nvSpPr>
          <p:cNvPr id="100" name="Rectangle 99"/>
          <p:cNvSpPr/>
          <p:nvPr/>
        </p:nvSpPr>
        <p:spPr>
          <a:xfrm flipV="1">
            <a:off x="7321525" y="5701248"/>
            <a:ext cx="1784487" cy="587647"/>
          </a:xfrm>
          <a:prstGeom prst="rect">
            <a:avLst/>
          </a:prstGeom>
          <a:solidFill>
            <a:srgbClr val="4E8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265854" y="5746673"/>
            <a:ext cx="1929375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Dropouts (After Grade 9)</a:t>
            </a:r>
            <a:br>
              <a:rPr kumimoji="0" lang="th-TH" sz="1800" b="1" i="0" u="none" strike="noStrike" kern="120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en-US" sz="1800" b="0" i="0" u="none" strike="noStrike" kern="120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0.24 million (10%)</a:t>
            </a: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829" y="5173549"/>
            <a:ext cx="545616" cy="540765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339" y="4836825"/>
            <a:ext cx="607807" cy="576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4737" y="3888060"/>
            <a:ext cx="378704" cy="3787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277924" y="5493769"/>
            <a:ext cx="378704" cy="3787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2.2</a:t>
            </a:r>
          </a:p>
        </p:txBody>
      </p:sp>
      <p:sp>
        <p:nvSpPr>
          <p:cNvPr id="68" name="Oval 67"/>
          <p:cNvSpPr/>
          <p:nvPr/>
        </p:nvSpPr>
        <p:spPr>
          <a:xfrm>
            <a:off x="3777039" y="4280275"/>
            <a:ext cx="378704" cy="3787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3.2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711" y="952499"/>
            <a:ext cx="9144000" cy="370800"/>
          </a:xfrm>
          <a:prstGeom prst="rect">
            <a:avLst/>
          </a:prstGeom>
          <a:solidFill>
            <a:srgbClr val="FBC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2116660" y="773716"/>
            <a:ext cx="524765" cy="524765"/>
          </a:xfrm>
          <a:prstGeom prst="ellipse">
            <a:avLst/>
          </a:prstGeom>
          <a:solidFill>
            <a:srgbClr val="FDC82C">
              <a:alpha val="90000"/>
            </a:srgbClr>
          </a:solidFill>
          <a:ln w="19050"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15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289" y="906923"/>
            <a:ext cx="314829" cy="314829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654308" y="138143"/>
            <a:ext cx="8521037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-30" normalizeH="0" baseline="0" noProof="0" dirty="0">
                <a:ln>
                  <a:noFill/>
                </a:ln>
                <a:solidFill>
                  <a:srgbClr val="4DB74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EEF’s Strategic Target Groups</a:t>
            </a:r>
            <a:endParaRPr kumimoji="0" lang="th-TH" sz="3400" b="1" i="0" u="none" strike="noStrike" kern="1200" cap="none" spc="-30" normalizeH="0" baseline="0" noProof="0" dirty="0">
              <a:ln>
                <a:noFill/>
              </a:ln>
              <a:solidFill>
                <a:srgbClr val="4DB749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869536" y="3262316"/>
            <a:ext cx="1755772" cy="886429"/>
          </a:xfrm>
          <a:prstGeom prst="rect">
            <a:avLst/>
          </a:prstGeom>
          <a:solidFill>
            <a:srgbClr val="E6E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0586" y="942841"/>
            <a:ext cx="8552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           Teachers who teach children and adolescents in Group 2 </a:t>
            </a:r>
            <a:r>
              <a:rPr kumimoji="0" lang="mr-I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–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4</a:t>
            </a:r>
          </a:p>
        </p:txBody>
      </p:sp>
      <p:sp>
        <p:nvSpPr>
          <p:cNvPr id="104" name="Oval 103"/>
          <p:cNvSpPr/>
          <p:nvPr/>
        </p:nvSpPr>
        <p:spPr>
          <a:xfrm>
            <a:off x="1825126" y="758318"/>
            <a:ext cx="378704" cy="3787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</a:t>
            </a:r>
          </a:p>
        </p:txBody>
      </p:sp>
      <p:sp>
        <p:nvSpPr>
          <p:cNvPr id="87" name="Rectangle 86"/>
          <p:cNvSpPr/>
          <p:nvPr/>
        </p:nvSpPr>
        <p:spPr>
          <a:xfrm>
            <a:off x="2318284" y="3330270"/>
            <a:ext cx="1312007" cy="747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charset="0"/>
                <a:ea typeface="TH SarabunPSK" charset="0"/>
                <a:cs typeface="TH SarabunPSK" charset="0"/>
              </a:rPr>
              <a:t>Poor Students in kindergarten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charset="0"/>
                <a:ea typeface="TH SarabunPSK" charset="0"/>
                <a:cs typeface="TH SarabunPSK" charset="0"/>
              </a:rPr>
              <a:t>0.61 million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charset="0"/>
              <a:ea typeface="TH SarabunPSK" charset="0"/>
              <a:cs typeface="TH SarabunPSK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charset="0"/>
                <a:ea typeface="TH SarabunPSK" charset="0"/>
                <a:cs typeface="TH SarabunPSK" charset="0"/>
              </a:rPr>
              <a:t>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charset="0"/>
                <a:ea typeface="TH SarabunPSK" charset="0"/>
                <a:cs typeface="TH SarabunPSK" charset="0"/>
              </a:rPr>
              <a:t>26%)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charset="0"/>
                <a:ea typeface="TH SarabunPSK" charset="0"/>
                <a:cs typeface="TH SarabunPSK" charset="0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1940934" y="3504414"/>
            <a:ext cx="508868" cy="495487"/>
          </a:xfrm>
          <a:prstGeom prst="ellipse">
            <a:avLst/>
          </a:prstGeom>
          <a:solidFill>
            <a:srgbClr val="56A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7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553" y="3605756"/>
            <a:ext cx="251161" cy="274394"/>
          </a:xfrm>
          <a:prstGeom prst="rect">
            <a:avLst/>
          </a:prstGeom>
        </p:spPr>
      </p:pic>
      <p:sp>
        <p:nvSpPr>
          <p:cNvPr id="108" name="Rectangle 107"/>
          <p:cNvSpPr/>
          <p:nvPr/>
        </p:nvSpPr>
        <p:spPr>
          <a:xfrm>
            <a:off x="7337029" y="3683454"/>
            <a:ext cx="1838316" cy="457812"/>
          </a:xfrm>
          <a:prstGeom prst="rect">
            <a:avLst/>
          </a:prstGeom>
          <a:solidFill>
            <a:srgbClr val="E6E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charset="0"/>
                <a:ea typeface="TH SarabunPSK" charset="0"/>
                <a:cs typeface="TH SarabunPSK" charset="0"/>
              </a:rPr>
              <a:t>High School (Gen/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charset="0"/>
                <a:ea typeface="TH SarabunPSK" charset="0"/>
                <a:cs typeface="TH SarabunPSK" charset="0"/>
              </a:rPr>
              <a:t>Vac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charset="0"/>
                <a:ea typeface="TH SarabunPSK" charset="0"/>
                <a:cs typeface="TH SarabunPSK" charset="0"/>
              </a:rPr>
              <a:t>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charset="0"/>
                <a:ea typeface="TH SarabunPSK" charset="0"/>
                <a:cs typeface="TH SarabunPSK" charset="0"/>
              </a:rPr>
              <a:t>0.36 mil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charset="0"/>
                <a:ea typeface="TH SarabunPSK" charset="0"/>
                <a:cs typeface="TH SarabunPSK" charset="0"/>
              </a:rPr>
              <a:t>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charset="0"/>
                <a:ea typeface="TH SarabunPSK" charset="0"/>
                <a:cs typeface="TH SarabunPSK" charset="0"/>
              </a:rPr>
              <a:t>15%)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charset="0"/>
                <a:ea typeface="TH SarabunPSK" charset="0"/>
                <a:cs typeface="TH SarabunPSK" charset="0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7353782" y="3864623"/>
            <a:ext cx="412002" cy="401168"/>
          </a:xfrm>
          <a:prstGeom prst="ellipse">
            <a:avLst/>
          </a:prstGeom>
          <a:solidFill>
            <a:srgbClr val="56A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012" y="3883596"/>
            <a:ext cx="251161" cy="274394"/>
          </a:xfrm>
          <a:prstGeom prst="rect">
            <a:avLst/>
          </a:prstGeom>
        </p:spPr>
      </p:pic>
      <p:sp>
        <p:nvSpPr>
          <p:cNvPr id="112" name="Rectangle 111"/>
          <p:cNvSpPr/>
          <p:nvPr/>
        </p:nvSpPr>
        <p:spPr>
          <a:xfrm>
            <a:off x="7674173" y="3381250"/>
            <a:ext cx="1381355" cy="457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charset="0"/>
                <a:ea typeface="TH SarabunPSK" charset="0"/>
                <a:cs typeface="TH SarabunPSK" charset="0"/>
              </a:rPr>
              <a:t>Poor Students in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2251967" y="4677762"/>
            <a:ext cx="378704" cy="3787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2.1</a:t>
            </a:r>
          </a:p>
        </p:txBody>
      </p:sp>
      <p:sp>
        <p:nvSpPr>
          <p:cNvPr id="115" name="Oval 114"/>
          <p:cNvSpPr/>
          <p:nvPr/>
        </p:nvSpPr>
        <p:spPr>
          <a:xfrm>
            <a:off x="7773477" y="4984196"/>
            <a:ext cx="378704" cy="3787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</a:t>
            </a: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967" y="152445"/>
            <a:ext cx="1065564" cy="752634"/>
          </a:xfrm>
          <a:prstGeom prst="rect">
            <a:avLst/>
          </a:prstGeom>
        </p:spPr>
      </p:pic>
      <p:sp>
        <p:nvSpPr>
          <p:cNvPr id="66" name="Oval 65"/>
          <p:cNvSpPr/>
          <p:nvPr/>
        </p:nvSpPr>
        <p:spPr>
          <a:xfrm>
            <a:off x="1836014" y="3235809"/>
            <a:ext cx="378704" cy="3787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3.1</a:t>
            </a:r>
          </a:p>
        </p:txBody>
      </p:sp>
      <p:sp>
        <p:nvSpPr>
          <p:cNvPr id="70" name="Oval 69"/>
          <p:cNvSpPr/>
          <p:nvPr/>
        </p:nvSpPr>
        <p:spPr>
          <a:xfrm>
            <a:off x="7322342" y="3372030"/>
            <a:ext cx="378704" cy="3787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3.3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885" y="2019282"/>
            <a:ext cx="1187220" cy="118722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41" y="1191273"/>
            <a:ext cx="466037" cy="461894"/>
          </a:xfrm>
          <a:prstGeom prst="rect">
            <a:avLst/>
          </a:prstGeom>
        </p:spPr>
      </p:pic>
      <p:sp>
        <p:nvSpPr>
          <p:cNvPr id="103" name="Oval 102"/>
          <p:cNvSpPr/>
          <p:nvPr/>
        </p:nvSpPr>
        <p:spPr>
          <a:xfrm>
            <a:off x="492239" y="1105802"/>
            <a:ext cx="378704" cy="3787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86358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4" y="34506"/>
            <a:ext cx="3395554" cy="1090772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60365" y="3081466"/>
            <a:ext cx="8644970" cy="2093010"/>
          </a:xfrm>
          <a:custGeom>
            <a:avLst/>
            <a:gdLst>
              <a:gd name="connsiteX0" fmla="*/ 0 w 7219042"/>
              <a:gd name="connsiteY0" fmla="*/ 2506610 h 2648278"/>
              <a:gd name="connsiteX1" fmla="*/ 1069521 w 7219042"/>
              <a:gd name="connsiteY1" fmla="*/ 2645403 h 2648278"/>
              <a:gd name="connsiteX2" fmla="*/ 2530928 w 7219042"/>
              <a:gd name="connsiteY2" fmla="*/ 2392310 h 2648278"/>
              <a:gd name="connsiteX3" fmla="*/ 3853542 w 7219042"/>
              <a:gd name="connsiteY3" fmla="*/ 1975932 h 2648278"/>
              <a:gd name="connsiteX4" fmla="*/ 5641521 w 7219042"/>
              <a:gd name="connsiteY4" fmla="*/ 1135010 h 2648278"/>
              <a:gd name="connsiteX5" fmla="*/ 6670221 w 7219042"/>
              <a:gd name="connsiteY5" fmla="*/ 432882 h 2648278"/>
              <a:gd name="connsiteX6" fmla="*/ 7192735 w 7219042"/>
              <a:gd name="connsiteY6" fmla="*/ 32832 h 2648278"/>
              <a:gd name="connsiteX7" fmla="*/ 7192735 w 7219042"/>
              <a:gd name="connsiteY7" fmla="*/ 32832 h 2648278"/>
              <a:gd name="connsiteX8" fmla="*/ 7217228 w 7219042"/>
              <a:gd name="connsiteY8" fmla="*/ 174 h 2648278"/>
              <a:gd name="connsiteX9" fmla="*/ 7217228 w 7219042"/>
              <a:gd name="connsiteY9" fmla="*/ 49160 h 264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19042" h="2648278">
                <a:moveTo>
                  <a:pt x="0" y="2506610"/>
                </a:moveTo>
                <a:cubicBezTo>
                  <a:pt x="323850" y="2585531"/>
                  <a:pt x="647700" y="2664453"/>
                  <a:pt x="1069521" y="2645403"/>
                </a:cubicBezTo>
                <a:cubicBezTo>
                  <a:pt x="1491342" y="2626353"/>
                  <a:pt x="2066925" y="2503888"/>
                  <a:pt x="2530928" y="2392310"/>
                </a:cubicBezTo>
                <a:cubicBezTo>
                  <a:pt x="2994931" y="2280732"/>
                  <a:pt x="3335110" y="2185482"/>
                  <a:pt x="3853542" y="1975932"/>
                </a:cubicBezTo>
                <a:cubicBezTo>
                  <a:pt x="4371974" y="1766382"/>
                  <a:pt x="5172075" y="1392185"/>
                  <a:pt x="5641521" y="1135010"/>
                </a:cubicBezTo>
                <a:cubicBezTo>
                  <a:pt x="6110968" y="877835"/>
                  <a:pt x="6411685" y="616578"/>
                  <a:pt x="6670221" y="432882"/>
                </a:cubicBezTo>
                <a:cubicBezTo>
                  <a:pt x="6928757" y="249186"/>
                  <a:pt x="7192735" y="32832"/>
                  <a:pt x="7192735" y="32832"/>
                </a:cubicBezTo>
                <a:lnTo>
                  <a:pt x="7192735" y="32832"/>
                </a:lnTo>
                <a:cubicBezTo>
                  <a:pt x="7196817" y="27389"/>
                  <a:pt x="7213146" y="-2547"/>
                  <a:pt x="7217228" y="174"/>
                </a:cubicBezTo>
                <a:cubicBezTo>
                  <a:pt x="7221310" y="2895"/>
                  <a:pt x="7217228" y="49160"/>
                  <a:pt x="7217228" y="49160"/>
                </a:cubicBezTo>
              </a:path>
            </a:pathLst>
          </a:custGeom>
          <a:ln w="196850" cmpd="sng">
            <a:solidFill>
              <a:schemeClr val="accent3">
                <a:alpha val="4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6" name="Picture 20" descr="slide jump-0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98219" y="1597712"/>
            <a:ext cx="651305" cy="148375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199736" y="4825453"/>
            <a:ext cx="743670" cy="6980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1050" b="1" dirty="0">
                <a:solidFill>
                  <a:srgbClr val="00B0F0"/>
                </a:solidFill>
                <a:latin typeface="Calibri" panose="020F0502020204030204"/>
              </a:rPr>
              <a:t>May-Aug 2019</a:t>
            </a:r>
          </a:p>
        </p:txBody>
      </p:sp>
      <p:sp>
        <p:nvSpPr>
          <p:cNvPr id="18" name="Oval 17"/>
          <p:cNvSpPr/>
          <p:nvPr/>
        </p:nvSpPr>
        <p:spPr>
          <a:xfrm>
            <a:off x="1359488" y="4817967"/>
            <a:ext cx="743670" cy="6980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1050" b="1" dirty="0">
                <a:solidFill>
                  <a:srgbClr val="7030A0"/>
                </a:solidFill>
                <a:latin typeface="Calibri" panose="020F0502020204030204"/>
              </a:rPr>
              <a:t>Sep 2019</a:t>
            </a:r>
          </a:p>
        </p:txBody>
      </p:sp>
      <p:sp>
        <p:nvSpPr>
          <p:cNvPr id="20" name="Oval 19"/>
          <p:cNvSpPr/>
          <p:nvPr/>
        </p:nvSpPr>
        <p:spPr>
          <a:xfrm>
            <a:off x="2386877" y="4732943"/>
            <a:ext cx="743670" cy="69804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105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Oct-Dec 2019</a:t>
            </a:r>
          </a:p>
        </p:txBody>
      </p:sp>
      <p:sp>
        <p:nvSpPr>
          <p:cNvPr id="24" name="Oval 23"/>
          <p:cNvSpPr/>
          <p:nvPr/>
        </p:nvSpPr>
        <p:spPr>
          <a:xfrm>
            <a:off x="3847436" y="4342650"/>
            <a:ext cx="743670" cy="69804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1050" b="1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</a:rPr>
              <a:t>Dec 2019-Mar 2020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31323" y="2415213"/>
            <a:ext cx="2144960" cy="1472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defTabSz="45720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Press Conference “The International Conference on Equitable Education: All for Education”</a:t>
            </a:r>
          </a:p>
          <a:p>
            <a:pPr marL="128588" indent="-128588" defTabSz="45720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The International Symposium “Lesson Learnt from UNESCO Learning Cities: Area-Based Approaches to All for Education”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77775" y="3533642"/>
            <a:ext cx="813845" cy="31226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US" sz="1050" b="1" dirty="0">
                <a:solidFill>
                  <a:prstClr val="white"/>
                </a:solidFill>
                <a:latin typeface="Calibri" panose="020F0502020204030204"/>
              </a:rPr>
              <a:t>Registration</a:t>
            </a:r>
          </a:p>
        </p:txBody>
      </p:sp>
      <p:sp>
        <p:nvSpPr>
          <p:cNvPr id="31" name="Oval 30"/>
          <p:cNvSpPr/>
          <p:nvPr/>
        </p:nvSpPr>
        <p:spPr>
          <a:xfrm>
            <a:off x="5135088" y="3831969"/>
            <a:ext cx="1050443" cy="985999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1050" b="1" dirty="0">
                <a:solidFill>
                  <a:prstClr val="black"/>
                </a:solidFill>
                <a:latin typeface="Calibri" panose="020F0502020204030204"/>
              </a:rPr>
              <a:t>May – Sep</a:t>
            </a:r>
          </a:p>
          <a:p>
            <a:pPr algn="ctr" defTabSz="457200"/>
            <a:r>
              <a:rPr lang="en-US" sz="1050" b="1" dirty="0">
                <a:solidFill>
                  <a:prstClr val="black"/>
                </a:solidFill>
                <a:latin typeface="Calibri" panose="020F0502020204030204"/>
              </a:rPr>
              <a:t>2020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60308" y="2553013"/>
            <a:ext cx="1608636" cy="6426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US" sz="1050" b="1" dirty="0">
                <a:solidFill>
                  <a:prstClr val="white"/>
                </a:solidFill>
                <a:latin typeface="Calibri" panose="020F0502020204030204"/>
              </a:rPr>
              <a:t>The International Conference on Equitable Education: All for Education</a:t>
            </a:r>
          </a:p>
        </p:txBody>
      </p:sp>
      <p:sp>
        <p:nvSpPr>
          <p:cNvPr id="33" name="Oval 32"/>
          <p:cNvSpPr/>
          <p:nvPr/>
        </p:nvSpPr>
        <p:spPr>
          <a:xfrm>
            <a:off x="6229579" y="3602125"/>
            <a:ext cx="838672" cy="771954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105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Sep 2020 onward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660390" y="5035682"/>
            <a:ext cx="1615402" cy="5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defTabSz="45720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Follow up key issues from the conference </a:t>
            </a:r>
          </a:p>
          <a:p>
            <a:pPr marL="128588" indent="-128588" defTabSz="45720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Policy Movements</a:t>
            </a:r>
          </a:p>
          <a:p>
            <a:pPr marL="128588" indent="-128588" defTabSz="45720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International networks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731323" y="2507725"/>
            <a:ext cx="0" cy="231772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78550" y="3686042"/>
            <a:ext cx="1095489" cy="828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defTabSz="45720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Working group meetings with International Co-Hosts  </a:t>
            </a:r>
            <a:r>
              <a:rPr lang="en-US" sz="1050" dirty="0" err="1">
                <a:solidFill>
                  <a:prstClr val="black"/>
                </a:solidFill>
                <a:latin typeface="Calibri" panose="020F0502020204030204"/>
              </a:rPr>
              <a:t>eg</a:t>
            </a: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. UNESCO, UNICEF, Save the children 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574737" y="3513740"/>
            <a:ext cx="3416" cy="132729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750211" y="4357858"/>
            <a:ext cx="0" cy="32589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189241" y="3718118"/>
            <a:ext cx="0" cy="589262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660308" y="2553014"/>
            <a:ext cx="0" cy="127906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735603" y="3874062"/>
            <a:ext cx="1193067" cy="500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US" sz="1050" b="1" dirty="0">
                <a:solidFill>
                  <a:prstClr val="white"/>
                </a:solidFill>
                <a:latin typeface="Calibri" panose="020F0502020204030204"/>
              </a:rPr>
              <a:t>International EEF Network Conference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6675840" y="4340954"/>
            <a:ext cx="0" cy="128235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4E55FF62-08AE-4146-AE93-58D2046CA64B}"/>
              </a:ext>
            </a:extLst>
          </p:cNvPr>
          <p:cNvSpPr/>
          <p:nvPr/>
        </p:nvSpPr>
        <p:spPr>
          <a:xfrm>
            <a:off x="0" y="859579"/>
            <a:ext cx="9144000" cy="68288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b="1" dirty="0">
                <a:solidFill>
                  <a:prstClr val="whit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The International Conference on Equitable Education: All for Education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686338" y="4688977"/>
            <a:ext cx="1437795" cy="2579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US" sz="1050" b="1" dirty="0">
                <a:solidFill>
                  <a:prstClr val="white"/>
                </a:solidFill>
                <a:latin typeface="Calibri" panose="020F0502020204030204"/>
              </a:rPr>
              <a:t>Post Conference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233669" y="5151206"/>
            <a:ext cx="1526412" cy="7657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en-US" sz="10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4 Regional workshops under the theme “Area-Based Education”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2333" y="1589683"/>
            <a:ext cx="1472053" cy="37184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US" sz="1500" b="1" dirty="0">
                <a:solidFill>
                  <a:prstClr val="white"/>
                </a:solidFill>
                <a:latin typeface="Calibri" panose="020F0502020204030204"/>
              </a:rPr>
              <a:t>Pre-Conference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8535" y="1542466"/>
            <a:ext cx="5041904" cy="4458285"/>
          </a:xfrm>
          <a:prstGeom prst="rect">
            <a:avLst/>
          </a:prstGeom>
          <a:noFill/>
          <a:ln w="349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214112" y="5096757"/>
            <a:ext cx="1564939" cy="2501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Oct 2019 – Apr 2020</a:t>
            </a:r>
          </a:p>
        </p:txBody>
      </p:sp>
      <p:sp>
        <p:nvSpPr>
          <p:cNvPr id="28" name="Oval 27"/>
          <p:cNvSpPr/>
          <p:nvPr/>
        </p:nvSpPr>
        <p:spPr>
          <a:xfrm>
            <a:off x="7130529" y="3280611"/>
            <a:ext cx="838672" cy="771954"/>
          </a:xfrm>
          <a:prstGeom prst="ellipse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1050" b="1" dirty="0">
                <a:solidFill>
                  <a:srgbClr val="7030A0"/>
                </a:solidFill>
                <a:latin typeface="Calibri" panose="020F0502020204030204"/>
              </a:rPr>
              <a:t>Oct-Nov</a:t>
            </a:r>
          </a:p>
          <a:p>
            <a:pPr algn="ctr" defTabSz="457200"/>
            <a:r>
              <a:rPr lang="en-US" sz="1050" b="1" dirty="0">
                <a:solidFill>
                  <a:srgbClr val="7030A0"/>
                </a:solidFill>
                <a:latin typeface="Calibri" panose="020F0502020204030204"/>
              </a:rPr>
              <a:t>2020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548447" y="4151368"/>
            <a:ext cx="1278054" cy="46053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US" sz="1050" b="1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n-US" sz="1050" b="1" baseline="30000" dirty="0">
                <a:solidFill>
                  <a:prstClr val="white"/>
                </a:solidFill>
                <a:latin typeface="Calibri" panose="020F0502020204030204"/>
              </a:rPr>
              <a:t>nd</a:t>
            </a:r>
            <a:r>
              <a:rPr lang="en-US" sz="1050" b="1" dirty="0">
                <a:solidFill>
                  <a:prstClr val="white"/>
                </a:solidFill>
                <a:latin typeface="Calibri" panose="020F0502020204030204"/>
              </a:rPr>
              <a:t> Ministerial Conference on SDG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7564219" y="4032244"/>
            <a:ext cx="0" cy="48241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001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559143-E0FE-4272-ACCC-F5964F49189F}"/>
              </a:ext>
            </a:extLst>
          </p:cNvPr>
          <p:cNvSpPr txBox="1"/>
          <p:nvPr/>
        </p:nvSpPr>
        <p:spPr>
          <a:xfrm>
            <a:off x="-1" y="1435838"/>
            <a:ext cx="9189052" cy="80063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108000" rtlCol="0" anchor="ctr">
            <a:noAutofit/>
          </a:bodyPr>
          <a:lstStyle/>
          <a:p>
            <a:pPr algn="ctr" defTabSz="457200">
              <a:tabLst>
                <a:tab pos="333375" algn="l"/>
              </a:tabLst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Press Conference</a:t>
            </a:r>
          </a:p>
          <a:p>
            <a:pPr algn="ctr" defTabSz="457200">
              <a:tabLst>
                <a:tab pos="333375" algn="l"/>
              </a:tabLst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The International Conference on Equitable Education: All for Education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50" y="2217553"/>
            <a:ext cx="5312048" cy="3783197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1581" y="2217554"/>
            <a:ext cx="2049517" cy="37864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6221" y="2219391"/>
            <a:ext cx="2002831" cy="3781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2" y="8626"/>
            <a:ext cx="4213424" cy="1435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824" y="6057849"/>
            <a:ext cx="1310545" cy="65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05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>
            <a:extLst>
              <a:ext uri="{FF2B5EF4-FFF2-40B4-BE49-F238E27FC236}">
                <a16:creationId xmlns:a16="http://schemas.microsoft.com/office/drawing/2014/main" id="{D4124C2F-388A-A247-9AB6-CF6CD48509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044"/>
            <a:ext cx="6053559" cy="518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2DFDF-208E-0E4E-92FF-A8955116F235}"/>
              </a:ext>
            </a:extLst>
          </p:cNvPr>
          <p:cNvSpPr txBox="1"/>
          <p:nvPr/>
        </p:nvSpPr>
        <p:spPr>
          <a:xfrm>
            <a:off x="6205197" y="-904148"/>
            <a:ext cx="2815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Thank you </a:t>
            </a:r>
          </a:p>
          <a:p>
            <a:pPr algn="ctr"/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very much</a:t>
            </a:r>
          </a:p>
          <a:p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65001-EA99-FF41-AE12-93EEBB31FE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400" y="1749359"/>
            <a:ext cx="2055125" cy="202172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192261-A9A9-9140-B2A6-A1F3B8B637F9}"/>
              </a:ext>
            </a:extLst>
          </p:cNvPr>
          <p:cNvSpPr/>
          <p:nvPr/>
        </p:nvSpPr>
        <p:spPr>
          <a:xfrm>
            <a:off x="0" y="5185458"/>
            <a:ext cx="9144000" cy="16725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03E252-A296-B745-87EC-C0E4DC593441}"/>
              </a:ext>
            </a:extLst>
          </p:cNvPr>
          <p:cNvSpPr/>
          <p:nvPr/>
        </p:nvSpPr>
        <p:spPr>
          <a:xfrm>
            <a:off x="6366966" y="3583645"/>
            <a:ext cx="2653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57A23"/>
                </a:solidFill>
                <a:hlinkClick r:id="rId4"/>
              </a:rPr>
              <a:t>More information:</a:t>
            </a:r>
          </a:p>
          <a:p>
            <a:pPr algn="ctr"/>
            <a:r>
              <a:rPr lang="en-US" sz="2400" dirty="0">
                <a:solidFill>
                  <a:srgbClr val="F57A23"/>
                </a:solidFill>
                <a:hlinkClick r:id="rId4"/>
              </a:rPr>
              <a:t>research.eef.or.th</a:t>
            </a:r>
            <a:endParaRPr lang="th-TH" sz="2400" b="1" dirty="0">
              <a:solidFill>
                <a:srgbClr val="F57A23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AD562B-2149-6F4D-B3A9-77A7615C91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401" y="4614531"/>
            <a:ext cx="340217" cy="34021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838F7A5-8F68-3D48-98D0-9AD5FCF226B0}"/>
              </a:ext>
            </a:extLst>
          </p:cNvPr>
          <p:cNvSpPr/>
          <p:nvPr/>
        </p:nvSpPr>
        <p:spPr>
          <a:xfrm>
            <a:off x="6666401" y="4605740"/>
            <a:ext cx="2535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EEFthailand</a:t>
            </a:r>
            <a:endParaRPr lang="th-TH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3929" y="5421564"/>
            <a:ext cx="7616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Investing to expand more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equitable educational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296003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1219761" y="2274217"/>
            <a:ext cx="7924240" cy="846865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96393" y="4196316"/>
            <a:ext cx="7924240" cy="962666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59618" y="5982704"/>
            <a:ext cx="7924240" cy="875296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19761" y="575535"/>
            <a:ext cx="7924240" cy="846865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944"/>
            <a:ext cx="9144000" cy="553357"/>
          </a:xfrm>
          <a:prstGeom prst="rect">
            <a:avLst/>
          </a:prstGeom>
          <a:solidFill>
            <a:srgbClr val="2A7A6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Equitable Education Fund’s 7 Strategies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00885" y="486635"/>
            <a:ext cx="79431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5792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Independently Managed by the EEF Board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EEF-17-member-Board is chaired by the independent and distinguished chairperson and 7 independent experts </a:t>
            </a:r>
            <a:b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(Education, Private Sector, NGOs) appointed by the cabinet</a:t>
            </a:r>
            <a:r>
              <a:rPr lang="en-US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</a:t>
            </a:r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EEF’s CEO is also a member and secretary of the board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70" y="6033187"/>
            <a:ext cx="578176" cy="5781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78" y="740592"/>
            <a:ext cx="488909" cy="4889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19" y="1593334"/>
            <a:ext cx="546679" cy="5466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493" y="778062"/>
            <a:ext cx="299930" cy="2999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88" y="2380826"/>
            <a:ext cx="630361" cy="630361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561821" y="2518205"/>
            <a:ext cx="175672" cy="193625"/>
          </a:xfrm>
          <a:prstGeom prst="ellipse">
            <a:avLst/>
          </a:prstGeom>
          <a:solidFill>
            <a:srgbClr val="F9B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73" y="2526258"/>
            <a:ext cx="166835" cy="16683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19" y="4290430"/>
            <a:ext cx="599538" cy="59953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44" y="3191462"/>
            <a:ext cx="610332" cy="6103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9943" y="3397939"/>
            <a:ext cx="261891" cy="261891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63489" y="637353"/>
            <a:ext cx="206477" cy="20647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7" name="Oval 46"/>
          <p:cNvSpPr/>
          <p:nvPr/>
        </p:nvSpPr>
        <p:spPr>
          <a:xfrm>
            <a:off x="57390" y="1490095"/>
            <a:ext cx="206477" cy="20647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8" name="Oval 47"/>
          <p:cNvSpPr/>
          <p:nvPr/>
        </p:nvSpPr>
        <p:spPr>
          <a:xfrm>
            <a:off x="63238" y="2434202"/>
            <a:ext cx="206477" cy="20647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9" name="Oval 48"/>
          <p:cNvSpPr/>
          <p:nvPr/>
        </p:nvSpPr>
        <p:spPr>
          <a:xfrm>
            <a:off x="61819" y="3191462"/>
            <a:ext cx="206477" cy="20647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50" name="Oval 49"/>
          <p:cNvSpPr/>
          <p:nvPr/>
        </p:nvSpPr>
        <p:spPr>
          <a:xfrm>
            <a:off x="61819" y="4236203"/>
            <a:ext cx="206477" cy="20647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51" name="Oval 50"/>
          <p:cNvSpPr/>
          <p:nvPr/>
        </p:nvSpPr>
        <p:spPr>
          <a:xfrm>
            <a:off x="76187" y="4981968"/>
            <a:ext cx="206477" cy="20647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52" name="Oval 51"/>
          <p:cNvSpPr/>
          <p:nvPr/>
        </p:nvSpPr>
        <p:spPr>
          <a:xfrm>
            <a:off x="72920" y="5949038"/>
            <a:ext cx="206477" cy="20647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159618" y="1422400"/>
            <a:ext cx="798438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rgbClr val="F5792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Using Information Technology to connect 13-digits databases from 6 ministries to identify and monitor</a:t>
            </a:r>
            <a:b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EEF uses state-of-the-art information technology to identify, support and monitor all target groups, using 13-digits number, to ensure a complete identification and near-real-time tracking the target group. EEF will also connect all databases of 6 ministries to work together</a:t>
            </a:r>
            <a:endParaRPr lang="en-US" sz="1000" b="1" spc="-30" dirty="0">
              <a:solidFill>
                <a:prstClr val="black">
                  <a:lumMod val="95000"/>
                  <a:lumOff val="5000"/>
                </a:prstClr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91434" y="2275669"/>
            <a:ext cx="79431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rgbClr val="F5792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Using individual-based information to support Demand-side Financing approach</a:t>
            </a:r>
            <a:b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EEF will use state-of-the-art information system to individualized package, both in cash and in kind, for children and youth based on their actual needs for the genuinely “Equitable Educational Outcomes”.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125683" y="5114507"/>
            <a:ext cx="81147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rgbClr val="F5792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Matching government funding with the fund raising campaign to multiply impact of EEF Program</a:t>
            </a:r>
            <a:br>
              <a:rPr lang="th-TH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EEF’s legislation authorizes EEF to give 2 times tax incentive to individuals and companies to donate money for EEF programs. Therefore, EEF can match government and private funding to multiply the program’s impact to target groups.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200884" y="4209162"/>
            <a:ext cx="79431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spc="-30" dirty="0">
                <a:solidFill>
                  <a:srgbClr val="F5792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Promote multi-</a:t>
            </a:r>
            <a:r>
              <a:rPr lang="en-US" b="1" spc="-30" dirty="0" err="1">
                <a:solidFill>
                  <a:srgbClr val="F5792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sectoral</a:t>
            </a:r>
            <a:r>
              <a:rPr lang="en-US" b="1" spc="-30" dirty="0">
                <a:solidFill>
                  <a:srgbClr val="F5792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, both at local and national levels, and multi-national collaborations</a:t>
            </a:r>
          </a:p>
          <a:p>
            <a:pPr lvl="0">
              <a:defRPr/>
            </a:pPr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EEF work closely with both public and private organizations at local and national levels across sectors as well as multi-national partners to help achieve the Fund’s objectives</a:t>
            </a:r>
            <a:endParaRPr lang="th-TH" sz="1600" b="1" dirty="0">
              <a:solidFill>
                <a:prstClr val="black">
                  <a:lumMod val="95000"/>
                  <a:lumOff val="5000"/>
                </a:prstClr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59618" y="3187076"/>
            <a:ext cx="79431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en-US" b="1" dirty="0">
                <a:solidFill>
                  <a:srgbClr val="F5792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Using FinTech and EdTech as well as Good Governance to ensure full transparency and accountability of the fund management </a:t>
            </a:r>
            <a:br>
              <a:rPr lang="th-TH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EEF will combine both technology and good corporate governance to ensure full transparency and accountability of its management of fund</a:t>
            </a:r>
            <a:endParaRPr lang="th-TH" sz="1600" b="1" dirty="0">
              <a:solidFill>
                <a:prstClr val="black">
                  <a:lumMod val="95000"/>
                  <a:lumOff val="5000"/>
                </a:prstClr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9DFDFC3-DB0F-A14D-ABA0-CB34CF990066}"/>
              </a:ext>
            </a:extLst>
          </p:cNvPr>
          <p:cNvGrpSpPr/>
          <p:nvPr/>
        </p:nvGrpSpPr>
        <p:grpSpPr>
          <a:xfrm>
            <a:off x="206980" y="5257598"/>
            <a:ext cx="452005" cy="461665"/>
            <a:chOff x="406985" y="2847647"/>
            <a:chExt cx="452005" cy="461665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F95A121C-6295-FB40-B122-93CF4E108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985" y="2857307"/>
              <a:ext cx="452005" cy="452005"/>
            </a:xfrm>
            <a:prstGeom prst="rect">
              <a:avLst/>
            </a:prstGeom>
          </p:spPr>
        </p:pic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0EF4634-6D11-364E-92DD-5A901D0B841E}"/>
                </a:ext>
              </a:extLst>
            </p:cNvPr>
            <p:cNvSpPr/>
            <p:nvPr/>
          </p:nvSpPr>
          <p:spPr>
            <a:xfrm>
              <a:off x="485568" y="2940480"/>
              <a:ext cx="285658" cy="285658"/>
            </a:xfrm>
            <a:prstGeom prst="ellipse">
              <a:avLst/>
            </a:prstGeom>
            <a:solidFill>
              <a:srgbClr val="FFCB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uperspace Bold" panose="02000000000000000000" pitchFamily="2" charset="0"/>
                <a:ea typeface="+mn-ea"/>
                <a:cs typeface="Superspace Bold" panose="02000000000000000000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C196BD3-52B4-B043-A97F-3575CE2C1EDC}"/>
                </a:ext>
              </a:extLst>
            </p:cNvPr>
            <p:cNvSpPr txBox="1"/>
            <p:nvPr/>
          </p:nvSpPr>
          <p:spPr>
            <a:xfrm>
              <a:off x="448794" y="2847647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rPr>
                <a:t>฿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8C72D27-9894-E641-BC5F-967C19D9D4E6}"/>
              </a:ext>
            </a:extLst>
          </p:cNvPr>
          <p:cNvGrpSpPr/>
          <p:nvPr/>
        </p:nvGrpSpPr>
        <p:grpSpPr>
          <a:xfrm>
            <a:off x="666868" y="5254464"/>
            <a:ext cx="452005" cy="452005"/>
            <a:chOff x="406985" y="2857307"/>
            <a:chExt cx="452005" cy="452005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FF43E2AB-8CB2-064D-9FFB-CDDB03B1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985" y="2857307"/>
              <a:ext cx="452005" cy="452005"/>
            </a:xfrm>
            <a:prstGeom prst="rect">
              <a:avLst/>
            </a:prstGeom>
          </p:spPr>
        </p:pic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C2F976C-7B16-A74D-BFE7-0DFE02668D17}"/>
                </a:ext>
              </a:extLst>
            </p:cNvPr>
            <p:cNvSpPr/>
            <p:nvPr/>
          </p:nvSpPr>
          <p:spPr>
            <a:xfrm>
              <a:off x="485568" y="2940480"/>
              <a:ext cx="285658" cy="285658"/>
            </a:xfrm>
            <a:prstGeom prst="ellipse">
              <a:avLst/>
            </a:prstGeom>
            <a:solidFill>
              <a:srgbClr val="FFCB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uperspace Bold" panose="02000000000000000000" pitchFamily="2" charset="0"/>
                <a:ea typeface="+mn-ea"/>
                <a:cs typeface="Superspace Bold" panose="02000000000000000000" pitchFamily="2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3142CA2-0DEA-7F41-B515-347709175F80}"/>
                </a:ext>
              </a:extLst>
            </p:cNvPr>
            <p:cNvSpPr txBox="1"/>
            <p:nvPr/>
          </p:nvSpPr>
          <p:spPr>
            <a:xfrm>
              <a:off x="425091" y="2883254"/>
              <a:ext cx="3802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2000" b="1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rPr>
                <a:t>G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A1D780EB-BA5A-3946-AEA9-9DF7E251F461}"/>
              </a:ext>
            </a:extLst>
          </p:cNvPr>
          <p:cNvSpPr/>
          <p:nvPr/>
        </p:nvSpPr>
        <p:spPr>
          <a:xfrm>
            <a:off x="1159618" y="5981167"/>
            <a:ext cx="79431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spc="-30" dirty="0">
                <a:solidFill>
                  <a:srgbClr val="F5792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Establish Equitable-focused partnership at local, national and international levels</a:t>
            </a:r>
          </a:p>
          <a:p>
            <a:pPr lvl="0">
              <a:defRPr/>
            </a:pPr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EEF is currently working on starting a network of “Equity-focuses” organizations at both national and international levels to help connect the knowledge and experience of equitable education program across the globe.</a:t>
            </a:r>
            <a:endParaRPr lang="th-TH" sz="1600" b="1" dirty="0">
              <a:solidFill>
                <a:prstClr val="black">
                  <a:lumMod val="95000"/>
                  <a:lumOff val="5000"/>
                </a:prstClr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120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0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1" grpId="0"/>
      <p:bldP spid="36" grpId="0"/>
      <p:bldP spid="54" grpId="0"/>
      <p:bldP spid="55" grpId="0"/>
      <p:bldP spid="57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8">
            <a:extLst>
              <a:ext uri="{FF2B5EF4-FFF2-40B4-BE49-F238E27FC236}">
                <a16:creationId xmlns:a16="http://schemas.microsoft.com/office/drawing/2014/main" id="{65C4F786-8B55-41F9-947C-2BA96ED61763}"/>
              </a:ext>
            </a:extLst>
          </p:cNvPr>
          <p:cNvSpPr txBox="1"/>
          <p:nvPr/>
        </p:nvSpPr>
        <p:spPr>
          <a:xfrm>
            <a:off x="198195" y="297396"/>
            <a:ext cx="8215338" cy="5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Focus on Equitable Outcome, not inputs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30F33308-B9F3-4177-94D0-AC5947E13FE0}"/>
              </a:ext>
            </a:extLst>
          </p:cNvPr>
          <p:cNvGrpSpPr/>
          <p:nvPr/>
        </p:nvGrpSpPr>
        <p:grpSpPr>
          <a:xfrm>
            <a:off x="3251675" y="1315733"/>
            <a:ext cx="2373049" cy="4614809"/>
            <a:chOff x="3527900" y="1328981"/>
            <a:chExt cx="2373049" cy="4614809"/>
          </a:xfrm>
        </p:grpSpPr>
        <p:pic>
          <p:nvPicPr>
            <p:cNvPr id="4" name="Picture 2" descr="CeWqcIUWAAAbo_q.jpg (600×375)">
              <a:extLst>
                <a:ext uri="{FF2B5EF4-FFF2-40B4-BE49-F238E27FC236}">
                  <a16:creationId xmlns:a16="http://schemas.microsoft.com/office/drawing/2014/main" id="{1653FFB6-352A-4218-9CC2-D73C240D9B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952" y="1945796"/>
              <a:ext cx="2033168" cy="3997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กลุ่ม 14">
              <a:extLst>
                <a:ext uri="{FF2B5EF4-FFF2-40B4-BE49-F238E27FC236}">
                  <a16:creationId xmlns:a16="http://schemas.microsoft.com/office/drawing/2014/main" id="{B5297CFA-979E-425B-BD93-1B23BEC4C556}"/>
                </a:ext>
              </a:extLst>
            </p:cNvPr>
            <p:cNvGrpSpPr/>
            <p:nvPr/>
          </p:nvGrpSpPr>
          <p:grpSpPr>
            <a:xfrm>
              <a:off x="3527900" y="1328981"/>
              <a:ext cx="2373049" cy="930057"/>
              <a:chOff x="3527900" y="1328981"/>
              <a:chExt cx="2373049" cy="930057"/>
            </a:xfrm>
          </p:grpSpPr>
          <p:pic>
            <p:nvPicPr>
              <p:cNvPr id="17" name="รูปภาพ 16">
                <a:extLst>
                  <a:ext uri="{FF2B5EF4-FFF2-40B4-BE49-F238E27FC236}">
                    <a16:creationId xmlns:a16="http://schemas.microsoft.com/office/drawing/2014/main" id="{86693B7F-2194-4AE1-B581-47AFEAB1C4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41750" y="1328981"/>
                <a:ext cx="2359199" cy="930057"/>
              </a:xfrm>
              <a:prstGeom prst="rect">
                <a:avLst/>
              </a:prstGeom>
            </p:spPr>
          </p:pic>
          <p:sp>
            <p:nvSpPr>
              <p:cNvPr id="20" name="กล่องข้อความ 8">
                <a:extLst>
                  <a:ext uri="{FF2B5EF4-FFF2-40B4-BE49-F238E27FC236}">
                    <a16:creationId xmlns:a16="http://schemas.microsoft.com/office/drawing/2014/main" id="{E444E1A0-44EB-4586-AD15-081CDE21A98C}"/>
                  </a:ext>
                </a:extLst>
              </p:cNvPr>
              <p:cNvSpPr txBox="1"/>
              <p:nvPr/>
            </p:nvSpPr>
            <p:spPr>
              <a:xfrm>
                <a:off x="3527900" y="1477255"/>
                <a:ext cx="2280951" cy="633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sz="2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Targeted inputs =&gt; equitable outcome</a:t>
                </a:r>
                <a:endParaRPr lang="th-TH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3FA489B4-85B8-4FAB-8E0B-FB327255CFB5}"/>
              </a:ext>
            </a:extLst>
          </p:cNvPr>
          <p:cNvGrpSpPr/>
          <p:nvPr/>
        </p:nvGrpSpPr>
        <p:grpSpPr>
          <a:xfrm>
            <a:off x="754484" y="1315733"/>
            <a:ext cx="2359199" cy="4614809"/>
            <a:chOff x="1030709" y="1328981"/>
            <a:chExt cx="2359199" cy="4614809"/>
          </a:xfrm>
        </p:grpSpPr>
        <p:pic>
          <p:nvPicPr>
            <p:cNvPr id="3" name="Picture 2" descr="CeWqcIUWAAAbo_q.jpg (600×375)">
              <a:extLst>
                <a:ext uri="{FF2B5EF4-FFF2-40B4-BE49-F238E27FC236}">
                  <a16:creationId xmlns:a16="http://schemas.microsoft.com/office/drawing/2014/main" id="{4D618A40-FBE0-4951-944E-EA015E06CE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926" y="1945796"/>
              <a:ext cx="2152766" cy="3997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42D3857C-ECDD-4FF6-BC97-C984A4C8D1E3}"/>
                </a:ext>
              </a:extLst>
            </p:cNvPr>
            <p:cNvGrpSpPr/>
            <p:nvPr/>
          </p:nvGrpSpPr>
          <p:grpSpPr>
            <a:xfrm>
              <a:off x="1030709" y="1328981"/>
              <a:ext cx="2359199" cy="930057"/>
              <a:chOff x="1030709" y="1328981"/>
              <a:chExt cx="2359199" cy="930057"/>
            </a:xfrm>
          </p:grpSpPr>
          <p:pic>
            <p:nvPicPr>
              <p:cNvPr id="16" name="รูปภาพ 15">
                <a:extLst>
                  <a:ext uri="{FF2B5EF4-FFF2-40B4-BE49-F238E27FC236}">
                    <a16:creationId xmlns:a16="http://schemas.microsoft.com/office/drawing/2014/main" id="{403B784D-C044-4816-8E02-1BFFE56DD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0709" y="1328981"/>
                <a:ext cx="2359199" cy="930057"/>
              </a:xfrm>
              <a:prstGeom prst="rect">
                <a:avLst/>
              </a:prstGeom>
            </p:spPr>
          </p:pic>
          <p:sp>
            <p:nvSpPr>
              <p:cNvPr id="21" name="กล่องข้อความ 8">
                <a:extLst>
                  <a:ext uri="{FF2B5EF4-FFF2-40B4-BE49-F238E27FC236}">
                    <a16:creationId xmlns:a16="http://schemas.microsoft.com/office/drawing/2014/main" id="{1C73B717-F937-483E-8115-676DDADA3CD0}"/>
                  </a:ext>
                </a:extLst>
              </p:cNvPr>
              <p:cNvSpPr txBox="1"/>
              <p:nvPr/>
            </p:nvSpPr>
            <p:spPr>
              <a:xfrm>
                <a:off x="1098619" y="1513408"/>
                <a:ext cx="2280951" cy="633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sz="2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Equal inputs, inequality remains</a:t>
                </a:r>
                <a:endParaRPr lang="th-TH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pic>
        <p:nvPicPr>
          <p:cNvPr id="5" name="Picture 2" descr="CeWqcIUWAAAbo_q.jpg (600×375)">
            <a:extLst>
              <a:ext uri="{FF2B5EF4-FFF2-40B4-BE49-F238E27FC236}">
                <a16:creationId xmlns:a16="http://schemas.microsoft.com/office/drawing/2014/main" id="{95BCEEA6-6D50-456C-AD69-36D59AF41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3054" y="1932548"/>
            <a:ext cx="2088980" cy="399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ADF7B40D-4FB9-4B41-94FC-CB3D705E5EA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899009" y="2106891"/>
            <a:ext cx="948503" cy="1185986"/>
          </a:xfrm>
          <a:prstGeom prst="rect">
            <a:avLst/>
          </a:prstGeom>
        </p:spPr>
      </p:pic>
      <p:pic>
        <p:nvPicPr>
          <p:cNvPr id="27" name="รูปภาพ 16">
            <a:extLst>
              <a:ext uri="{FF2B5EF4-FFF2-40B4-BE49-F238E27FC236}">
                <a16:creationId xmlns:a16="http://schemas.microsoft.com/office/drawing/2014/main" id="{1639810C-479F-D14E-BC1E-B312D2C66C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235" y="1315733"/>
            <a:ext cx="2359199" cy="930057"/>
          </a:xfrm>
          <a:prstGeom prst="rect">
            <a:avLst/>
          </a:prstGeom>
        </p:spPr>
      </p:pic>
      <p:sp>
        <p:nvSpPr>
          <p:cNvPr id="28" name="กล่องข้อความ 8">
            <a:extLst>
              <a:ext uri="{FF2B5EF4-FFF2-40B4-BE49-F238E27FC236}">
                <a16:creationId xmlns:a16="http://schemas.microsoft.com/office/drawing/2014/main" id="{52395532-89BB-7A43-8752-53A64B5A84B7}"/>
              </a:ext>
            </a:extLst>
          </p:cNvPr>
          <p:cNvSpPr txBox="1"/>
          <p:nvPr/>
        </p:nvSpPr>
        <p:spPr>
          <a:xfrm>
            <a:off x="5602847" y="1432482"/>
            <a:ext cx="2410588" cy="633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Status Quo, inequality getting worse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80853" y="0"/>
            <a:ext cx="1042377" cy="1000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905C946-09E9-0543-9B20-7AAB9BADE1D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766" y="-37688"/>
            <a:ext cx="1099464" cy="103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2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D8843D-6E00-4209-9457-AFA30CEEC4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8" y="268"/>
            <a:ext cx="9144000" cy="6857464"/>
          </a:xfrm>
          <a:prstGeom prst="rect">
            <a:avLst/>
          </a:prstGeom>
        </p:spPr>
      </p:pic>
      <p:sp>
        <p:nvSpPr>
          <p:cNvPr id="3" name="ตัวแทนหมายเลขสไลด์ 3">
            <a:extLst>
              <a:ext uri="{FF2B5EF4-FFF2-40B4-BE49-F238E27FC236}">
                <a16:creationId xmlns:a16="http://schemas.microsoft.com/office/drawing/2014/main" id="{3A4925C5-0FE3-49FC-AF89-18A6F7A9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5599" y="6402226"/>
            <a:ext cx="2057400" cy="365125"/>
          </a:xfrm>
        </p:spPr>
        <p:txBody>
          <a:bodyPr/>
          <a:lstStyle/>
          <a:p>
            <a:fld id="{5642B3CE-ABDA-7447-823D-9C8E9646F4FF}" type="slidenum">
              <a:rPr lang="th-TH" sz="2800" smtClean="0"/>
              <a:pPr/>
              <a:t>6</a:t>
            </a:fld>
            <a:endParaRPr lang="th-TH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6CF895-C70F-487B-BDA3-DF842574B1DB}"/>
              </a:ext>
            </a:extLst>
          </p:cNvPr>
          <p:cNvSpPr/>
          <p:nvPr/>
        </p:nvSpPr>
        <p:spPr>
          <a:xfrm>
            <a:off x="1915297" y="0"/>
            <a:ext cx="5263979" cy="691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3DC4CE-F187-46B0-9C1F-AD60F71351FD}"/>
              </a:ext>
            </a:extLst>
          </p:cNvPr>
          <p:cNvSpPr txBox="1"/>
          <p:nvPr/>
        </p:nvSpPr>
        <p:spPr>
          <a:xfrm>
            <a:off x="1516566" y="0"/>
            <a:ext cx="6668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solidFill>
                  <a:srgbClr val="4DB74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All for Equitable Education</a:t>
            </a:r>
          </a:p>
          <a:p>
            <a:endParaRPr lang="th-TH" sz="4800" b="1" u="sng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361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A4DE934-12E3-43CC-8B23-7645BB30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335357"/>
            <a:ext cx="2057400" cy="365125"/>
          </a:xfrm>
        </p:spPr>
        <p:txBody>
          <a:bodyPr/>
          <a:lstStyle/>
          <a:p>
            <a:fld id="{5642B3CE-ABDA-7447-823D-9C8E9646F4FF}" type="slidenum">
              <a:rPr lang="th-TH" sz="2800" smtClean="0"/>
              <a:pPr/>
              <a:t>7</a:t>
            </a:fld>
            <a:endParaRPr lang="th-TH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20B7ED-A829-42CB-996E-EE830D69EC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26"/>
            <a:ext cx="9144000" cy="6857464"/>
          </a:xfrm>
          <a:prstGeom prst="rect">
            <a:avLst/>
          </a:prstGeom>
        </p:spPr>
      </p:pic>
      <p:sp>
        <p:nvSpPr>
          <p:cNvPr id="8" name="ตัวแทนหมายเลขสไลด์ 3">
            <a:extLst>
              <a:ext uri="{FF2B5EF4-FFF2-40B4-BE49-F238E27FC236}">
                <a16:creationId xmlns:a16="http://schemas.microsoft.com/office/drawing/2014/main" id="{9F6159F2-EB06-46F7-8943-77E41C4E0274}"/>
              </a:ext>
            </a:extLst>
          </p:cNvPr>
          <p:cNvSpPr txBox="1">
            <a:spLocks/>
          </p:cNvSpPr>
          <p:nvPr/>
        </p:nvSpPr>
        <p:spPr>
          <a:xfrm>
            <a:off x="6960104" y="6335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42B3CE-ABDA-7447-823D-9C8E9646F4FF}" type="slidenum">
              <a:rPr lang="th-TH" sz="2800" smtClean="0"/>
              <a:pPr/>
              <a:t>7</a:t>
            </a:fld>
            <a:endParaRPr lang="th-TH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6BBEBD-F899-45DA-98E6-D584D7D593DD}"/>
              </a:ext>
            </a:extLst>
          </p:cNvPr>
          <p:cNvSpPr/>
          <p:nvPr/>
        </p:nvSpPr>
        <p:spPr>
          <a:xfrm>
            <a:off x="185351" y="988541"/>
            <a:ext cx="8832153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43704" y="300484"/>
            <a:ext cx="7091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To get the last out-of-school children back to </a:t>
            </a:r>
            <a:r>
              <a:rPr lang="en-US" sz="3600" b="1" u="sng" dirty="0" err="1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education,“All</a:t>
            </a:r>
            <a:r>
              <a:rPr lang="en-US" sz="3600" b="1" u="sng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for education” is a key.</a:t>
            </a:r>
          </a:p>
        </p:txBody>
      </p:sp>
      <p:sp>
        <p:nvSpPr>
          <p:cNvPr id="9" name="Rectangle 8"/>
          <p:cNvSpPr/>
          <p:nvPr/>
        </p:nvSpPr>
        <p:spPr>
          <a:xfrm>
            <a:off x="4471987" y="2057400"/>
            <a:ext cx="4500563" cy="36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cs typeface="TH Sarabun New"/>
              </a:rPr>
              <a:t>The last 5-10% of children 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cs typeface="TH Sarabun New"/>
              </a:rPr>
              <a:t>remains out of school. 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cs typeface="TH Sarabun New"/>
              </a:rPr>
              <a:t>Innovative approaches and stakeholders engagement are crucial for achieving equitable education. </a:t>
            </a:r>
          </a:p>
        </p:txBody>
      </p:sp>
      <p:sp>
        <p:nvSpPr>
          <p:cNvPr id="11" name="Flowchart: Stored Data 10"/>
          <p:cNvSpPr/>
          <p:nvPr/>
        </p:nvSpPr>
        <p:spPr>
          <a:xfrm rot="16200000">
            <a:off x="1829785" y="4336418"/>
            <a:ext cx="1057275" cy="1631017"/>
          </a:xfrm>
          <a:prstGeom prst="flowChartOnlineStorage">
            <a:avLst/>
          </a:prstGeom>
          <a:solidFill>
            <a:srgbClr val="58686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dirty="0"/>
              <a:t>Equitable</a:t>
            </a:r>
          </a:p>
          <a:p>
            <a:pPr algn="ctr"/>
            <a:r>
              <a:rPr lang="en-US" b="1" dirty="0"/>
              <a:t>Education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7086600" y="43435"/>
            <a:ext cx="2057400" cy="131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05C946-09E9-0543-9B20-7AAB9BADE1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1179" y="58753"/>
            <a:ext cx="1271371" cy="120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72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0D152-58CD-644B-B120-673DF108A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EEF’s OOSCY Strategy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47519A3-AE88-FE47-9B67-012F50153D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9152324"/>
              </p:ext>
            </p:extLst>
          </p:nvPr>
        </p:nvGraphicFramePr>
        <p:xfrm>
          <a:off x="395868" y="1471961"/>
          <a:ext cx="8352263" cy="510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BD7C0B8-AF26-0A4F-ABDD-9444B67174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144" y="0"/>
            <a:ext cx="1511646" cy="11708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906C3F-2605-0D46-81E3-219CAA8477C5}"/>
              </a:ext>
            </a:extLst>
          </p:cNvPr>
          <p:cNvSpPr txBox="1"/>
          <p:nvPr/>
        </p:nvSpPr>
        <p:spPr>
          <a:xfrm>
            <a:off x="7206939" y="3611873"/>
            <a:ext cx="19663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Highly Costly but necessary in the early stage, then shift to monitoring 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BFE8B2-0022-4C44-AF44-3714A8CEA112}"/>
              </a:ext>
            </a:extLst>
          </p:cNvPr>
          <p:cNvSpPr txBox="1"/>
          <p:nvPr/>
        </p:nvSpPr>
        <p:spPr>
          <a:xfrm>
            <a:off x="0" y="3611873"/>
            <a:ext cx="1888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DB749"/>
                </a:solidFill>
              </a:rPr>
              <a:t>Cost-efficient and should be the main intervention in the long run</a:t>
            </a:r>
          </a:p>
        </p:txBody>
      </p:sp>
      <p:sp>
        <p:nvSpPr>
          <p:cNvPr id="8" name="Rectangle 7"/>
          <p:cNvSpPr/>
          <p:nvPr/>
        </p:nvSpPr>
        <p:spPr>
          <a:xfrm>
            <a:off x="7701178" y="45974"/>
            <a:ext cx="1442821" cy="131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05C946-09E9-0543-9B20-7AAB9BADE1D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1179" y="61292"/>
            <a:ext cx="1271371" cy="120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3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2CF3FE2-30D2-4256-BBA7-883B4F745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265" y="80818"/>
            <a:ext cx="7886700" cy="77294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EEF’s Program for Out-of-school Children and Youth </a:t>
            </a:r>
            <a:endParaRPr lang="th-TH" sz="3200" b="1" dirty="0">
              <a:solidFill>
                <a:schemeClr val="tx2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737E9333-87F8-4768-999F-C18490CD110E}"/>
              </a:ext>
            </a:extLst>
          </p:cNvPr>
          <p:cNvSpPr/>
          <p:nvPr/>
        </p:nvSpPr>
        <p:spPr>
          <a:xfrm flipV="1">
            <a:off x="-107949" y="6505574"/>
            <a:ext cx="8512272" cy="365125"/>
          </a:xfrm>
          <a:prstGeom prst="parallelogram">
            <a:avLst>
              <a:gd name="adj" fmla="val 2847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B1D763B-3B37-4953-9328-0E2C9B87CDFF}"/>
              </a:ext>
            </a:extLst>
          </p:cNvPr>
          <p:cNvSpPr/>
          <p:nvPr/>
        </p:nvSpPr>
        <p:spPr>
          <a:xfrm flipV="1">
            <a:off x="8361386" y="6493028"/>
            <a:ext cx="888087" cy="365125"/>
          </a:xfrm>
          <a:prstGeom prst="parallelogram">
            <a:avLst>
              <a:gd name="adj" fmla="val 28478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F143DE7A-6312-48DC-8780-057739229035}"/>
              </a:ext>
            </a:extLst>
          </p:cNvPr>
          <p:cNvSpPr txBox="1">
            <a:spLocks/>
          </p:cNvSpPr>
          <p:nvPr/>
        </p:nvSpPr>
        <p:spPr>
          <a:xfrm>
            <a:off x="8410494" y="6492875"/>
            <a:ext cx="736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1C22D4-CB4F-4FC3-86AE-00A224FB4C83}" type="slidenum">
              <a:rPr lang="th-TH" sz="2000" b="1" smtClean="0">
                <a:solidFill>
                  <a:prstClr val="white"/>
                </a:solidFill>
              </a:rPr>
              <a:pPr algn="ctr"/>
              <a:t>9</a:t>
            </a:fld>
            <a:endParaRPr lang="th-TH" sz="2000" b="1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8AE20E-826D-4612-A3DF-713C2F7C7F38}"/>
              </a:ext>
            </a:extLst>
          </p:cNvPr>
          <p:cNvSpPr/>
          <p:nvPr/>
        </p:nvSpPr>
        <p:spPr>
          <a:xfrm>
            <a:off x="-69850" y="6492875"/>
            <a:ext cx="8361397" cy="457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h-TH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2AD4FE-F11C-4C10-9E98-9DDBF03B20D4}"/>
              </a:ext>
            </a:extLst>
          </p:cNvPr>
          <p:cNvSpPr/>
          <p:nvPr/>
        </p:nvSpPr>
        <p:spPr>
          <a:xfrm>
            <a:off x="247650" y="867661"/>
            <a:ext cx="8896350" cy="46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h-TH">
              <a:solidFill>
                <a:prstClr val="white"/>
              </a:solidFill>
            </a:endParaRP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725A7DC7-DE05-489B-859D-80C93DEDB2EE}"/>
              </a:ext>
            </a:extLst>
          </p:cNvPr>
          <p:cNvSpPr/>
          <p:nvPr/>
        </p:nvSpPr>
        <p:spPr>
          <a:xfrm>
            <a:off x="-210510" y="102091"/>
            <a:ext cx="888087" cy="720209"/>
          </a:xfrm>
          <a:prstGeom prst="parallelogram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th-TH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3445" y="956728"/>
            <a:ext cx="86751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Estimated number of out-of-school Children and Youth</a:t>
            </a:r>
          </a:p>
          <a:p>
            <a:r>
              <a:rPr lang="en-US" sz="24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>
                <a:solidFill>
                  <a:srgbClr val="4DB74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 no. of children and youth (3 -17 years old) - students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33533" y="1769243"/>
          <a:ext cx="4886567" cy="3479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6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4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2015 Estimate of Thai OOSCY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458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The number of children  and youth age between 3 and 17 years old </a:t>
                      </a:r>
                    </a:p>
                    <a:p>
                      <a:r>
                        <a:rPr lang="en-US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(Data from household registration)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9,805,469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45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Students</a:t>
                      </a:r>
                      <a:r>
                        <a:rPr lang="en-US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MOE</a:t>
                      </a:r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schools)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8,661,730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8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Students</a:t>
                      </a:r>
                      <a:r>
                        <a:rPr lang="en-US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DLA schools)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551,343</a:t>
                      </a:r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18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OOSCY (3-17</a:t>
                      </a:r>
                      <a:r>
                        <a:rPr lang="en-US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Years)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592,396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3200" b="1" baseline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1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4.14</a:t>
                      </a:r>
                      <a:endParaRPr lang="th-TH" sz="3200" b="1" baseline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12650" y="5261025"/>
            <a:ext cx="52661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  <a:r>
              <a:rPr lang="en-US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endParaRPr lang="th-TH" sz="16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ข้อมูลนักเรียนสังกัดกระทรวงศึกษาฯ จากศูนย์เทคโนโลยีสารสนเทศ </a:t>
            </a:r>
            <a:r>
              <a:rPr lang="th-TH" sz="160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</a:t>
            </a:r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.ศธ. (มิ.ย. </a:t>
            </a:r>
            <a:r>
              <a:rPr lang="en-US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2558)</a:t>
            </a: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ข้อมูลทะเบียนราษฎร์ จากศูนย์เทคโนโลยีสารสนเทศ </a:t>
            </a:r>
            <a:r>
              <a:rPr lang="th-TH" sz="160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</a:t>
            </a:r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.ศธ. (ปี </a:t>
            </a:r>
            <a:r>
              <a:rPr lang="en-US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2558)</a:t>
            </a: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ข้อมูลนักเรียนสังกัด</a:t>
            </a:r>
            <a:r>
              <a:rPr lang="th-TH" sz="160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อปท</a:t>
            </a:r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จาก</a:t>
            </a:r>
            <a:r>
              <a:rPr lang="th-TH" sz="160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เวป</a:t>
            </a:r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ไซท์ระบบสารสนเทศการจัดการศึกษาท้องถิ่น </a:t>
            </a:r>
            <a:r>
              <a:rPr lang="en-US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มิ.ย. </a:t>
            </a:r>
            <a:r>
              <a:rPr lang="en-US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2558) </a:t>
            </a:r>
          </a:p>
          <a:p>
            <a:pPr defTabSz="457200"/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</a:t>
            </a:r>
            <a:r>
              <a:rPr lang="en-US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โครงการหลักประกันโอกาสทางการศึกษาฯ, </a:t>
            </a:r>
            <a:r>
              <a:rPr lang="th-TH" sz="1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ศ.นพ.ศุภสิทธิ์ พรรณนา</a:t>
            </a:r>
            <a:r>
              <a:rPr lang="th-TH" sz="1600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รุโ</a:t>
            </a:r>
            <a:r>
              <a:rPr lang="th-TH" sz="1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</a:t>
            </a:r>
            <a:r>
              <a:rPr lang="th-TH" sz="1600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ทัย</a:t>
            </a:r>
            <a:r>
              <a:rPr lang="th-TH" sz="1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และคณะ</a:t>
            </a:r>
            <a:endParaRPr lang="en-US" sz="16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159183" y="4046277"/>
            <a:ext cx="1903330" cy="1136175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h-TH">
              <a:solidFill>
                <a:prstClr val="white"/>
              </a:solidFill>
            </a:endParaRPr>
          </a:p>
        </p:txBody>
      </p:sp>
      <p:pic>
        <p:nvPicPr>
          <p:cNvPr id="40" name="Picture 3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7571" y="866304"/>
            <a:ext cx="3141314" cy="55662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905114" y="4088317"/>
            <a:ext cx="149920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OOSCY &lt; 4% :</a:t>
            </a:r>
          </a:p>
          <a:p>
            <a:pPr defTabSz="457200"/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OOSCY 4-8% :</a:t>
            </a:r>
            <a:endParaRPr lang="th-TH" sz="1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200"/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OOSCY &gt; 8% :</a:t>
            </a:r>
            <a:endParaRPr lang="th-TH" sz="1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505"/>
          <a:stretch/>
        </p:blipFill>
        <p:spPr>
          <a:xfrm>
            <a:off x="7884038" y="4046277"/>
            <a:ext cx="530867" cy="93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95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802</TotalTime>
  <Words>1215</Words>
  <Application>Microsoft Office PowerPoint</Application>
  <PresentationFormat>On-screen Show (4:3)</PresentationFormat>
  <Paragraphs>234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Arial</vt:lpstr>
      <vt:lpstr>Calibri</vt:lpstr>
      <vt:lpstr>Calibri Light</vt:lpstr>
      <vt:lpstr>Museo Sans 300</vt:lpstr>
      <vt:lpstr>Museo Sans 500</vt:lpstr>
      <vt:lpstr>Museo Sans 700</vt:lpstr>
      <vt:lpstr>Museo Slab 300</vt:lpstr>
      <vt:lpstr>Superspace Bold</vt:lpstr>
      <vt:lpstr>TH Sarabun New</vt:lpstr>
      <vt:lpstr>TH SarabunPSK</vt:lpstr>
      <vt:lpstr>TH SarabunPSK (หัวเรื่อง)</vt:lpstr>
      <vt:lpstr>Wingdings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EEF’s OOSCY Strategy</vt:lpstr>
      <vt:lpstr>EEF’s Program for Out-of-school Children and Youth </vt:lpstr>
      <vt:lpstr>PowerPoint Presentation</vt:lpstr>
      <vt:lpstr>District-level Database for Community-based Survey</vt:lpstr>
      <vt:lpstr>Piloting 20 Provinces using Area-based Approach</vt:lpstr>
      <vt:lpstr>Changing from functional-based to Target-based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 parties approval</vt:lpstr>
      <vt:lpstr>PowerPoint Presentation</vt:lpstr>
      <vt:lpstr>PowerPoint Presentation</vt:lpstr>
      <vt:lpstr>PowerPoint Presentation</vt:lpstr>
      <vt:lpstr>Conditional Cash Transfer (CCT) (1) School Attendance &gt; 80% &amp; (2) Normal BMI</vt:lpstr>
      <vt:lpstr>PowerPoint Presentation</vt:lpstr>
      <vt:lpstr>EEF and MOE use CCT’s intelligence to plan and implement long-term program to improve equitable education in Thailand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Typicaltomato</dc:creator>
  <cp:lastModifiedBy>Admins</cp:lastModifiedBy>
  <cp:revision>76</cp:revision>
  <dcterms:created xsi:type="dcterms:W3CDTF">2018-07-03T04:50:50Z</dcterms:created>
  <dcterms:modified xsi:type="dcterms:W3CDTF">2019-10-16T05:25:13Z</dcterms:modified>
</cp:coreProperties>
</file>